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6" r:id="rId2"/>
    <p:sldId id="301" r:id="rId3"/>
    <p:sldId id="302" r:id="rId4"/>
    <p:sldId id="303" r:id="rId5"/>
    <p:sldId id="304" r:id="rId6"/>
    <p:sldId id="317" r:id="rId7"/>
    <p:sldId id="310" r:id="rId8"/>
    <p:sldId id="309" r:id="rId9"/>
    <p:sldId id="314" r:id="rId10"/>
    <p:sldId id="315" r:id="rId11"/>
    <p:sldId id="316" r:id="rId12"/>
  </p:sldIdLst>
  <p:sldSz cx="12192000" cy="6858000"/>
  <p:notesSz cx="6645275" cy="9775825"/>
  <p:embeddedFontLst>
    <p:embeddedFont>
      <p:font typeface="Campton Book" panose="00000500000000000000" pitchFamily="2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85">
          <p15:clr>
            <a:srgbClr val="A4A3A4"/>
          </p15:clr>
        </p15:guide>
        <p15:guide id="2" orient="horz" pos="328">
          <p15:clr>
            <a:srgbClr val="A4A3A4"/>
          </p15:clr>
        </p15:guide>
        <p15:guide id="3" orient="horz" pos="3728">
          <p15:clr>
            <a:srgbClr val="A4A3A4"/>
          </p15:clr>
        </p15:guide>
        <p15:guide id="4" pos="460">
          <p15:clr>
            <a:srgbClr val="A4A3A4"/>
          </p15:clr>
        </p15:guide>
        <p15:guide id="5" pos="72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5A4997"/>
    <a:srgbClr val="4632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88498" autoAdjust="0"/>
  </p:normalViewPr>
  <p:slideViewPr>
    <p:cSldViewPr snapToGrid="0" showGuides="1">
      <p:cViewPr varScale="1">
        <p:scale>
          <a:sx n="85" d="100"/>
          <a:sy n="85" d="100"/>
        </p:scale>
        <p:origin x="1267" y="86"/>
      </p:cViewPr>
      <p:guideLst>
        <p:guide orient="horz" pos="1185"/>
        <p:guide orient="horz" pos="328"/>
        <p:guide orient="horz" pos="3728"/>
        <p:guide pos="460"/>
        <p:guide pos="72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64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Mappe3" TargetMode="External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prod.sitad.dk\dfs\CU2403\I-DREV\SFU-IUP\Erhvervsuddannelse\Erasmus+%20EUD\KA1\Statistik%20-%20Erasmus+\statistik%20fra%20tilskudsmodtagere%20&#229;rgang%202016\Statistik%20Seher\Erasmus%20tabeller%202016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Skoleudsendelse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'Ark1'!$A$2:$A$8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'Ark1'!$B$2:$B$8</c:f>
              <c:numCache>
                <c:formatCode>General</c:formatCode>
                <c:ptCount val="7"/>
                <c:pt idx="0">
                  <c:v>559</c:v>
                </c:pt>
                <c:pt idx="1">
                  <c:v>640</c:v>
                </c:pt>
                <c:pt idx="2">
                  <c:v>729</c:v>
                </c:pt>
                <c:pt idx="3">
                  <c:v>845</c:v>
                </c:pt>
                <c:pt idx="4">
                  <c:v>979</c:v>
                </c:pt>
                <c:pt idx="5">
                  <c:v>1168</c:v>
                </c:pt>
                <c:pt idx="6">
                  <c:v>1277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D4-4EF9-96D8-0B040F716CAE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Udstationering</c:v>
                </c:pt>
              </c:strCache>
            </c:strRef>
          </c:tx>
          <c:spPr>
            <a:solidFill>
              <a:srgbClr val="46328C"/>
            </a:solidFill>
            <a:ln>
              <a:noFill/>
            </a:ln>
            <a:effectLst/>
          </c:spPr>
          <c:invertIfNegative val="0"/>
          <c:cat>
            <c:numRef>
              <c:f>'Ark1'!$A$2:$A$8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'Ark1'!$C$2:$C$8</c:f>
              <c:numCache>
                <c:formatCode>General</c:formatCode>
                <c:ptCount val="7"/>
                <c:pt idx="0">
                  <c:v>473</c:v>
                </c:pt>
                <c:pt idx="1">
                  <c:v>549</c:v>
                </c:pt>
                <c:pt idx="2">
                  <c:v>647</c:v>
                </c:pt>
                <c:pt idx="3">
                  <c:v>558</c:v>
                </c:pt>
                <c:pt idx="4">
                  <c:v>382</c:v>
                </c:pt>
                <c:pt idx="5">
                  <c:v>350</c:v>
                </c:pt>
                <c:pt idx="6">
                  <c:v>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D4-4EF9-96D8-0B040F716C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9574688"/>
        <c:axId val="529569440"/>
      </c:barChart>
      <c:catAx>
        <c:axId val="529574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29569440"/>
        <c:crosses val="autoZero"/>
        <c:auto val="1"/>
        <c:lblAlgn val="ctr"/>
        <c:lblOffset val="100"/>
        <c:noMultiLvlLbl val="0"/>
      </c:catAx>
      <c:valAx>
        <c:axId val="5295694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29574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48416691328795E-2"/>
          <c:y val="3.4825450291462806E-2"/>
          <c:w val="0.77433560224918618"/>
          <c:h val="0.558709254263351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Skoleudsendelse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'Ark1'!$A$2:$A$9</c:f>
              <c:strCache>
                <c:ptCount val="8"/>
                <c:pt idx="0">
                  <c:v>Jordbrug</c:v>
                </c:pt>
                <c:pt idx="1">
                  <c:v>Handel- og Kontor</c:v>
                </c:pt>
                <c:pt idx="2">
                  <c:v>Hotel, Restaurant og Levnesmiddel</c:v>
                </c:pt>
                <c:pt idx="3">
                  <c:v>SOSU</c:v>
                </c:pt>
                <c:pt idx="4">
                  <c:v>Industriuddannelser</c:v>
                </c:pt>
                <c:pt idx="5">
                  <c:v>Bygge- og Anlægsuddannelser</c:v>
                </c:pt>
                <c:pt idx="6">
                  <c:v>Medie- og grafiske uddannelser</c:v>
                </c:pt>
                <c:pt idx="7">
                  <c:v>Servicefag</c:v>
                </c:pt>
              </c:strCache>
            </c:strRef>
          </c:cat>
          <c:val>
            <c:numRef>
              <c:f>'Ark1'!$B$2:$B$9</c:f>
              <c:numCache>
                <c:formatCode>General</c:formatCode>
                <c:ptCount val="8"/>
                <c:pt idx="0">
                  <c:v>475</c:v>
                </c:pt>
                <c:pt idx="1">
                  <c:v>487</c:v>
                </c:pt>
                <c:pt idx="2">
                  <c:v>116</c:v>
                </c:pt>
                <c:pt idx="3">
                  <c:v>0</c:v>
                </c:pt>
                <c:pt idx="4">
                  <c:v>71</c:v>
                </c:pt>
                <c:pt idx="5">
                  <c:v>54</c:v>
                </c:pt>
                <c:pt idx="6">
                  <c:v>54</c:v>
                </c:pt>
                <c:pt idx="7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E4-4A92-8CCB-9BD2A2647EBB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Udstationering</c:v>
                </c:pt>
              </c:strCache>
            </c:strRef>
          </c:tx>
          <c:spPr>
            <a:solidFill>
              <a:srgbClr val="46328C"/>
            </a:solidFill>
            <a:ln>
              <a:noFill/>
            </a:ln>
            <a:effectLst/>
          </c:spPr>
          <c:invertIfNegative val="0"/>
          <c:cat>
            <c:strRef>
              <c:f>'Ark1'!$A$2:$A$9</c:f>
              <c:strCache>
                <c:ptCount val="8"/>
                <c:pt idx="0">
                  <c:v>Jordbrug</c:v>
                </c:pt>
                <c:pt idx="1">
                  <c:v>Handel- og Kontor</c:v>
                </c:pt>
                <c:pt idx="2">
                  <c:v>Hotel, Restaurant og Levnesmiddel</c:v>
                </c:pt>
                <c:pt idx="3">
                  <c:v>SOSU</c:v>
                </c:pt>
                <c:pt idx="4">
                  <c:v>Industriuddannelser</c:v>
                </c:pt>
                <c:pt idx="5">
                  <c:v>Bygge- og Anlægsuddannelser</c:v>
                </c:pt>
                <c:pt idx="6">
                  <c:v>Medie- og grafiske uddannelser</c:v>
                </c:pt>
                <c:pt idx="7">
                  <c:v>Servicefag</c:v>
                </c:pt>
              </c:strCache>
            </c:strRef>
          </c:cat>
          <c:val>
            <c:numRef>
              <c:f>'Ark1'!$C$2:$C$9</c:f>
              <c:numCache>
                <c:formatCode>General</c:formatCode>
                <c:ptCount val="8"/>
                <c:pt idx="0">
                  <c:v>69</c:v>
                </c:pt>
                <c:pt idx="1">
                  <c:v>47</c:v>
                </c:pt>
                <c:pt idx="2">
                  <c:v>17</c:v>
                </c:pt>
                <c:pt idx="3">
                  <c:v>133</c:v>
                </c:pt>
                <c:pt idx="4">
                  <c:v>20</c:v>
                </c:pt>
                <c:pt idx="5">
                  <c:v>17</c:v>
                </c:pt>
                <c:pt idx="6">
                  <c:v>11</c:v>
                </c:pt>
                <c:pt idx="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E4-4A92-8CCB-9BD2A2647E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4178688"/>
        <c:axId val="374179672"/>
      </c:barChart>
      <c:catAx>
        <c:axId val="374178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2400000" spcFirstLastPara="1" vertOverflow="ellipsis" wrap="square" anchor="t" anchorCtr="0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74179672"/>
        <c:crosses val="autoZero"/>
        <c:auto val="1"/>
        <c:lblAlgn val="ctr"/>
        <c:lblOffset val="100"/>
        <c:noMultiLvlLbl val="0"/>
      </c:catAx>
      <c:valAx>
        <c:axId val="3741796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7417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noFill/>
        </a:defRPr>
      </a:pPr>
      <a:endParaRPr lang="da-D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Skoleudsendelse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'Ark1'!$A$2:$A$21</c:f>
              <c:strCache>
                <c:ptCount val="20"/>
                <c:pt idx="0">
                  <c:v>Tyskland</c:v>
                </c:pt>
                <c:pt idx="1">
                  <c:v>Storbrittanien</c:v>
                </c:pt>
                <c:pt idx="2">
                  <c:v>Norge</c:v>
                </c:pt>
                <c:pt idx="3">
                  <c:v>Island</c:v>
                </c:pt>
                <c:pt idx="4">
                  <c:v>Spanien</c:v>
                </c:pt>
                <c:pt idx="5">
                  <c:v>Australien</c:v>
                </c:pt>
                <c:pt idx="6">
                  <c:v>Tanzania</c:v>
                </c:pt>
                <c:pt idx="7">
                  <c:v>Sverige</c:v>
                </c:pt>
                <c:pt idx="8">
                  <c:v>USA</c:v>
                </c:pt>
                <c:pt idx="9">
                  <c:v>New Zealand</c:v>
                </c:pt>
                <c:pt idx="10">
                  <c:v>Frankrig</c:v>
                </c:pt>
                <c:pt idx="11">
                  <c:v>Holland</c:v>
                </c:pt>
                <c:pt idx="12">
                  <c:v>Canada</c:v>
                </c:pt>
                <c:pt idx="13">
                  <c:v>Irland</c:v>
                </c:pt>
                <c:pt idx="14">
                  <c:v>Færøerne</c:v>
                </c:pt>
                <c:pt idx="15">
                  <c:v>Sydafrika</c:v>
                </c:pt>
                <c:pt idx="16">
                  <c:v>Italien</c:v>
                </c:pt>
                <c:pt idx="17">
                  <c:v>Portugal</c:v>
                </c:pt>
                <c:pt idx="18">
                  <c:v>Grønland</c:v>
                </c:pt>
                <c:pt idx="19">
                  <c:v>Grækenland</c:v>
                </c:pt>
              </c:strCache>
            </c:strRef>
          </c:cat>
          <c:val>
            <c:numRef>
              <c:f>'Ark1'!$B$2:$B$21</c:f>
              <c:numCache>
                <c:formatCode>General</c:formatCode>
                <c:ptCount val="20"/>
                <c:pt idx="0">
                  <c:v>407</c:v>
                </c:pt>
                <c:pt idx="1">
                  <c:v>154</c:v>
                </c:pt>
                <c:pt idx="2">
                  <c:v>119</c:v>
                </c:pt>
                <c:pt idx="3">
                  <c:v>85</c:v>
                </c:pt>
                <c:pt idx="4">
                  <c:v>34</c:v>
                </c:pt>
                <c:pt idx="5">
                  <c:v>29</c:v>
                </c:pt>
                <c:pt idx="6">
                  <c:v>54</c:v>
                </c:pt>
                <c:pt idx="7">
                  <c:v>62</c:v>
                </c:pt>
                <c:pt idx="8">
                  <c:v>31</c:v>
                </c:pt>
                <c:pt idx="9">
                  <c:v>16</c:v>
                </c:pt>
                <c:pt idx="10">
                  <c:v>28</c:v>
                </c:pt>
                <c:pt idx="11">
                  <c:v>22</c:v>
                </c:pt>
                <c:pt idx="12">
                  <c:v>31</c:v>
                </c:pt>
                <c:pt idx="13">
                  <c:v>16</c:v>
                </c:pt>
                <c:pt idx="14">
                  <c:v>15</c:v>
                </c:pt>
                <c:pt idx="15">
                  <c:v>18</c:v>
                </c:pt>
                <c:pt idx="16">
                  <c:v>13</c:v>
                </c:pt>
                <c:pt idx="17">
                  <c:v>11</c:v>
                </c:pt>
                <c:pt idx="18">
                  <c:v>11</c:v>
                </c:pt>
                <c:pt idx="19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F8-4017-A042-C01984BE927E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Udstationering</c:v>
                </c:pt>
              </c:strCache>
            </c:strRef>
          </c:tx>
          <c:spPr>
            <a:solidFill>
              <a:srgbClr val="46328C"/>
            </a:solidFill>
            <a:ln>
              <a:noFill/>
            </a:ln>
            <a:effectLst/>
          </c:spPr>
          <c:invertIfNegative val="0"/>
          <c:cat>
            <c:strRef>
              <c:f>'Ark1'!$A$2:$A$21</c:f>
              <c:strCache>
                <c:ptCount val="20"/>
                <c:pt idx="0">
                  <c:v>Tyskland</c:v>
                </c:pt>
                <c:pt idx="1">
                  <c:v>Storbrittanien</c:v>
                </c:pt>
                <c:pt idx="2">
                  <c:v>Norge</c:v>
                </c:pt>
                <c:pt idx="3">
                  <c:v>Island</c:v>
                </c:pt>
                <c:pt idx="4">
                  <c:v>Spanien</c:v>
                </c:pt>
                <c:pt idx="5">
                  <c:v>Australien</c:v>
                </c:pt>
                <c:pt idx="6">
                  <c:v>Tanzania</c:v>
                </c:pt>
                <c:pt idx="7">
                  <c:v>Sverige</c:v>
                </c:pt>
                <c:pt idx="8">
                  <c:v>USA</c:v>
                </c:pt>
                <c:pt idx="9">
                  <c:v>New Zealand</c:v>
                </c:pt>
                <c:pt idx="10">
                  <c:v>Frankrig</c:v>
                </c:pt>
                <c:pt idx="11">
                  <c:v>Holland</c:v>
                </c:pt>
                <c:pt idx="12">
                  <c:v>Canada</c:v>
                </c:pt>
                <c:pt idx="13">
                  <c:v>Irland</c:v>
                </c:pt>
                <c:pt idx="14">
                  <c:v>Færøerne</c:v>
                </c:pt>
                <c:pt idx="15">
                  <c:v>Sydafrika</c:v>
                </c:pt>
                <c:pt idx="16">
                  <c:v>Italien</c:v>
                </c:pt>
                <c:pt idx="17">
                  <c:v>Portugal</c:v>
                </c:pt>
                <c:pt idx="18">
                  <c:v>Grønland</c:v>
                </c:pt>
                <c:pt idx="19">
                  <c:v>Grækenland</c:v>
                </c:pt>
              </c:strCache>
            </c:strRef>
          </c:cat>
          <c:val>
            <c:numRef>
              <c:f>'Ark1'!$C$2:$C$21</c:f>
              <c:numCache>
                <c:formatCode>General</c:formatCode>
                <c:ptCount val="20"/>
                <c:pt idx="0">
                  <c:v>21</c:v>
                </c:pt>
                <c:pt idx="1">
                  <c:v>22</c:v>
                </c:pt>
                <c:pt idx="2">
                  <c:v>9</c:v>
                </c:pt>
                <c:pt idx="3">
                  <c:v>14</c:v>
                </c:pt>
                <c:pt idx="4">
                  <c:v>57</c:v>
                </c:pt>
                <c:pt idx="5">
                  <c:v>39</c:v>
                </c:pt>
                <c:pt idx="6">
                  <c:v>14</c:v>
                </c:pt>
                <c:pt idx="7">
                  <c:v>2</c:v>
                </c:pt>
                <c:pt idx="8">
                  <c:v>14</c:v>
                </c:pt>
                <c:pt idx="9">
                  <c:v>25</c:v>
                </c:pt>
                <c:pt idx="10">
                  <c:v>8</c:v>
                </c:pt>
                <c:pt idx="11">
                  <c:v>12</c:v>
                </c:pt>
                <c:pt idx="12">
                  <c:v>1</c:v>
                </c:pt>
                <c:pt idx="13">
                  <c:v>10</c:v>
                </c:pt>
                <c:pt idx="14">
                  <c:v>3</c:v>
                </c:pt>
                <c:pt idx="15">
                  <c:v>0</c:v>
                </c:pt>
                <c:pt idx="16">
                  <c:v>3</c:v>
                </c:pt>
                <c:pt idx="17">
                  <c:v>3</c:v>
                </c:pt>
                <c:pt idx="18">
                  <c:v>2</c:v>
                </c:pt>
                <c:pt idx="1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F8-4017-A042-C01984BE92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7776056"/>
        <c:axId val="467772448"/>
      </c:barChart>
      <c:catAx>
        <c:axId val="467776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67772448"/>
        <c:crosses val="autoZero"/>
        <c:auto val="1"/>
        <c:lblAlgn val="ctr"/>
        <c:lblOffset val="100"/>
        <c:noMultiLvlLbl val="0"/>
      </c:catAx>
      <c:valAx>
        <c:axId val="4677724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67776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Uden dansk kontrakt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'Ark1'!$A$2:$A$6</c:f>
              <c:strCache>
                <c:ptCount val="5"/>
                <c:pt idx="0">
                  <c:v>&gt; 3 Måneder</c:v>
                </c:pt>
                <c:pt idx="1">
                  <c:v>3-6 Måneder</c:v>
                </c:pt>
                <c:pt idx="2">
                  <c:v>7-12 Måneder</c:v>
                </c:pt>
                <c:pt idx="3">
                  <c:v>13-24 Måneder</c:v>
                </c:pt>
                <c:pt idx="4">
                  <c:v>24 &lt; Måneder</c:v>
                </c:pt>
              </c:strCache>
            </c:strRef>
          </c:cat>
          <c:val>
            <c:numRef>
              <c:f>'Ark1'!$B$2:$B$6</c:f>
              <c:numCache>
                <c:formatCode>General</c:formatCode>
                <c:ptCount val="5"/>
                <c:pt idx="0">
                  <c:v>107</c:v>
                </c:pt>
                <c:pt idx="1">
                  <c:v>264</c:v>
                </c:pt>
                <c:pt idx="2">
                  <c:v>589</c:v>
                </c:pt>
                <c:pt idx="3">
                  <c:v>154</c:v>
                </c:pt>
                <c:pt idx="4">
                  <c:v>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0D-4934-80C0-8AF0C58924E8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Med dansk kontrakt</c:v>
                </c:pt>
              </c:strCache>
            </c:strRef>
          </c:tx>
          <c:spPr>
            <a:solidFill>
              <a:srgbClr val="46328C"/>
            </a:solidFill>
            <a:ln>
              <a:noFill/>
            </a:ln>
            <a:effectLst/>
          </c:spPr>
          <c:invertIfNegative val="0"/>
          <c:cat>
            <c:strRef>
              <c:f>'Ark1'!$A$2:$A$6</c:f>
              <c:strCache>
                <c:ptCount val="5"/>
                <c:pt idx="0">
                  <c:v>&gt; 3 Måneder</c:v>
                </c:pt>
                <c:pt idx="1">
                  <c:v>3-6 Måneder</c:v>
                </c:pt>
                <c:pt idx="2">
                  <c:v>7-12 Måneder</c:v>
                </c:pt>
                <c:pt idx="3">
                  <c:v>13-24 Måneder</c:v>
                </c:pt>
                <c:pt idx="4">
                  <c:v>24 &lt; Måneder</c:v>
                </c:pt>
              </c:strCache>
            </c:strRef>
          </c:cat>
          <c:val>
            <c:numRef>
              <c:f>'Ark1'!$C$2:$C$6</c:f>
              <c:numCache>
                <c:formatCode>General</c:formatCode>
                <c:ptCount val="5"/>
                <c:pt idx="0">
                  <c:v>174</c:v>
                </c:pt>
                <c:pt idx="1">
                  <c:v>74</c:v>
                </c:pt>
                <c:pt idx="2">
                  <c:v>30</c:v>
                </c:pt>
                <c:pt idx="3">
                  <c:v>38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0D-4934-80C0-8AF0C5892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8888280"/>
        <c:axId val="368890576"/>
      </c:barChart>
      <c:catAx>
        <c:axId val="368888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68890576"/>
        <c:crosses val="autoZero"/>
        <c:auto val="1"/>
        <c:lblAlgn val="ctr"/>
        <c:lblOffset val="100"/>
        <c:noMultiLvlLbl val="0"/>
      </c:catAx>
      <c:valAx>
        <c:axId val="368890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68888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dPt>
            <c:idx val="0"/>
            <c:bubble3D val="0"/>
            <c:spPr>
              <a:solidFill>
                <a:srgbClr val="46328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906-464A-A775-B3D306388D77}"/>
              </c:ext>
            </c:extLst>
          </c:dPt>
          <c:dPt>
            <c:idx val="1"/>
            <c:bubble3D val="0"/>
            <c:spPr>
              <a:solidFill>
                <a:srgbClr val="5A499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906-464A-A775-B3D306388D77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906-464A-A775-B3D306388D77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06-464A-A775-B3D306388D7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906-464A-A775-B3D306388D77}"/>
              </c:ext>
            </c:extLst>
          </c:dPt>
          <c:dLbls>
            <c:dLbl>
              <c:idx val="0"/>
              <c:layout>
                <c:manualLayout>
                  <c:x val="0.11715040551392218"/>
                  <c:y val="-7.143448077702341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06-464A-A775-B3D306388D77}"/>
                </c:ext>
              </c:extLst>
            </c:dLbl>
            <c:dLbl>
              <c:idx val="1"/>
              <c:layout>
                <c:manualLayout>
                  <c:x val="9.3670275059649435E-2"/>
                  <c:y val="0.1315932065475546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906-464A-A775-B3D306388D77}"/>
                </c:ext>
              </c:extLst>
            </c:dLbl>
            <c:dLbl>
              <c:idx val="2"/>
              <c:layout>
                <c:manualLayout>
                  <c:x val="-0.11263730478706578"/>
                  <c:y val="9.070506924690910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06-464A-A775-B3D306388D77}"/>
                </c:ext>
              </c:extLst>
            </c:dLbl>
            <c:dLbl>
              <c:idx val="3"/>
              <c:layout>
                <c:manualLayout>
                  <c:x val="-0.11715040551392231"/>
                  <c:y val="-5.952873398085286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06-464A-A775-B3D306388D77}"/>
                </c:ext>
              </c:extLst>
            </c:dLbl>
            <c:dLbl>
              <c:idx val="4"/>
              <c:layout>
                <c:manualLayout>
                  <c:x val="-2.5329817408415632E-2"/>
                  <c:y val="-9.52459743693645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06-464A-A775-B3D306388D77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'Ark1'!$A$2:$A$6</c:f>
              <c:strCache>
                <c:ptCount val="5"/>
                <c:pt idx="0">
                  <c:v>&gt; 3 Måneder</c:v>
                </c:pt>
                <c:pt idx="1">
                  <c:v>3-6 Måneder</c:v>
                </c:pt>
                <c:pt idx="2">
                  <c:v>7-12 Måneder</c:v>
                </c:pt>
                <c:pt idx="3">
                  <c:v>13-24 Måneder</c:v>
                </c:pt>
                <c:pt idx="4">
                  <c:v>24 &lt; Måneder</c:v>
                </c:pt>
              </c:strCache>
            </c:strRef>
          </c:cat>
          <c:val>
            <c:numRef>
              <c:f>'Ark1'!$B$2:$B$6</c:f>
              <c:numCache>
                <c:formatCode>General</c:formatCode>
                <c:ptCount val="5"/>
                <c:pt idx="0">
                  <c:v>281</c:v>
                </c:pt>
                <c:pt idx="1">
                  <c:v>338</c:v>
                </c:pt>
                <c:pt idx="2">
                  <c:v>619</c:v>
                </c:pt>
                <c:pt idx="3">
                  <c:v>192</c:v>
                </c:pt>
                <c:pt idx="4">
                  <c:v>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06-464A-A775-B3D306388D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086742740026001E-2"/>
          <c:y val="0.11632896384478006"/>
          <c:w val="0.90341354873718038"/>
          <c:h val="0.792520444670356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antal</c:v>
                </c:pt>
              </c:strCache>
            </c:strRef>
          </c:tx>
          <c:spPr>
            <a:solidFill>
              <a:srgbClr val="88888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'Ark1'!$A$2:$A$11</c:f>
              <c:strCache>
                <c:ptCount val="10"/>
                <c:pt idx="0">
                  <c:v>UK</c:v>
                </c:pt>
                <c:pt idx="1">
                  <c:v>Spanien</c:v>
                </c:pt>
                <c:pt idx="2">
                  <c:v>Island</c:v>
                </c:pt>
                <c:pt idx="3">
                  <c:v>Irland</c:v>
                </c:pt>
                <c:pt idx="4">
                  <c:v>Tyskland</c:v>
                </c:pt>
                <c:pt idx="5">
                  <c:v>Norge</c:v>
                </c:pt>
                <c:pt idx="6">
                  <c:v>Rumænien</c:v>
                </c:pt>
                <c:pt idx="7">
                  <c:v>Malta</c:v>
                </c:pt>
                <c:pt idx="8">
                  <c:v>Frankrig</c:v>
                </c:pt>
                <c:pt idx="9">
                  <c:v>Holland</c:v>
                </c:pt>
              </c:strCache>
            </c:strRef>
          </c:cat>
          <c:val>
            <c:numRef>
              <c:f>'Ark1'!$B$2:$B$11</c:f>
              <c:numCache>
                <c:formatCode>General</c:formatCode>
                <c:ptCount val="10"/>
                <c:pt idx="0">
                  <c:v>710</c:v>
                </c:pt>
                <c:pt idx="1">
                  <c:v>279</c:v>
                </c:pt>
                <c:pt idx="2">
                  <c:v>91</c:v>
                </c:pt>
                <c:pt idx="3">
                  <c:v>91</c:v>
                </c:pt>
                <c:pt idx="4">
                  <c:v>83</c:v>
                </c:pt>
                <c:pt idx="5">
                  <c:v>69</c:v>
                </c:pt>
                <c:pt idx="6">
                  <c:v>49</c:v>
                </c:pt>
                <c:pt idx="7">
                  <c:v>45</c:v>
                </c:pt>
                <c:pt idx="8">
                  <c:v>37</c:v>
                </c:pt>
                <c:pt idx="9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CE-4425-AFDA-A74BA4ABB2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184886784"/>
        <c:axId val="184888704"/>
      </c:barChart>
      <c:catAx>
        <c:axId val="1848867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a-DK" dirty="0" smtClean="0"/>
                  <a:t>Top 10</a:t>
                </a:r>
                <a:r>
                  <a:rPr lang="da-DK" baseline="0" dirty="0" smtClean="0"/>
                  <a:t> lande</a:t>
                </a:r>
                <a:endParaRPr lang="da-DK" dirty="0"/>
              </a:p>
            </c:rich>
          </c:tx>
          <c:layout>
            <c:manualLayout>
              <c:xMode val="edge"/>
              <c:yMode val="edge"/>
              <c:x val="0.92429712303702172"/>
              <c:y val="0.83714228014178693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spPr>
          <a:noFill/>
          <a:ln w="12700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da-DK"/>
          </a:p>
        </c:txPr>
        <c:crossAx val="184888704"/>
        <c:crosses val="autoZero"/>
        <c:auto val="1"/>
        <c:lblAlgn val="ctr"/>
        <c:lblOffset val="100"/>
        <c:noMultiLvlLbl val="0"/>
      </c:catAx>
      <c:valAx>
        <c:axId val="18488870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rgbClr val="000000"/>
            </a:solidFill>
            <a:prstDash val="solid"/>
          </a:ln>
          <a:effectLst/>
        </c:spPr>
        <c:txPr>
          <a:bodyPr rot="-60000000" vert="horz"/>
          <a:lstStyle/>
          <a:p>
            <a:pPr>
              <a:defRPr/>
            </a:pPr>
            <a:endParaRPr lang="da-DK"/>
          </a:p>
        </c:txPr>
        <c:crossAx val="184886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 baseline="0">
          <a:solidFill>
            <a:srgbClr val="000000"/>
          </a:solidFill>
          <a:latin typeface="Arial" panose="020B0604020202020204" pitchFamily="34" charset="0"/>
        </a:defRPr>
      </a:pPr>
      <a:endParaRPr lang="da-DK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dirty="0" smtClean="0"/>
              <a:t> </a:t>
            </a:r>
            <a:endParaRPr lang="en-US" b="1" baseline="0" dirty="0"/>
          </a:p>
        </c:rich>
      </c:tx>
      <c:layout>
        <c:manualLayout>
          <c:xMode val="edge"/>
          <c:yMode val="edge"/>
          <c:x val="0.43568488289567076"/>
          <c:y val="1.75054704595185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[3]Ark1!$B$1</c:f>
              <c:strCache>
                <c:ptCount val="1"/>
                <c:pt idx="0">
                  <c:v>Antal elever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[3]Ark1!$A$2:$A$12</c:f>
              <c:strCache>
                <c:ptCount val="11"/>
                <c:pt idx="0">
                  <c:v>England</c:v>
                </c:pt>
                <c:pt idx="1">
                  <c:v>Spanien</c:v>
                </c:pt>
                <c:pt idx="2">
                  <c:v>Irland</c:v>
                </c:pt>
                <c:pt idx="3">
                  <c:v>Tyskland</c:v>
                </c:pt>
                <c:pt idx="4">
                  <c:v>Island</c:v>
                </c:pt>
                <c:pt idx="5">
                  <c:v>Malta</c:v>
                </c:pt>
                <c:pt idx="6">
                  <c:v>Holland</c:v>
                </c:pt>
                <c:pt idx="7">
                  <c:v>Rumænien</c:v>
                </c:pt>
                <c:pt idx="8">
                  <c:v>Finland</c:v>
                </c:pt>
                <c:pt idx="9">
                  <c:v>Norge</c:v>
                </c:pt>
                <c:pt idx="10">
                  <c:v>Frankrig</c:v>
                </c:pt>
              </c:strCache>
            </c:strRef>
          </c:cat>
          <c:val>
            <c:numRef>
              <c:f>[3]Ark1!$B$2:$B$12</c:f>
              <c:numCache>
                <c:formatCode>General</c:formatCode>
                <c:ptCount val="11"/>
                <c:pt idx="0">
                  <c:v>535</c:v>
                </c:pt>
                <c:pt idx="1">
                  <c:v>457</c:v>
                </c:pt>
                <c:pt idx="2">
                  <c:v>150</c:v>
                </c:pt>
                <c:pt idx="3">
                  <c:v>142</c:v>
                </c:pt>
                <c:pt idx="4">
                  <c:v>102</c:v>
                </c:pt>
                <c:pt idx="5">
                  <c:v>89</c:v>
                </c:pt>
                <c:pt idx="6">
                  <c:v>76</c:v>
                </c:pt>
                <c:pt idx="7">
                  <c:v>61</c:v>
                </c:pt>
                <c:pt idx="8">
                  <c:v>57</c:v>
                </c:pt>
                <c:pt idx="9">
                  <c:v>54</c:v>
                </c:pt>
                <c:pt idx="1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E2-4211-9BDB-086C04ADCE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70278152"/>
        <c:axId val="570279792"/>
      </c:barChart>
      <c:catAx>
        <c:axId val="570278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70279792"/>
        <c:crosses val="autoZero"/>
        <c:auto val="1"/>
        <c:lblAlgn val="ctr"/>
        <c:lblOffset val="100"/>
        <c:noMultiLvlLbl val="0"/>
      </c:catAx>
      <c:valAx>
        <c:axId val="57027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/>
                  <a:t>Antal</a:t>
                </a:r>
                <a:r>
                  <a:rPr lang="da-DK" baseline="0"/>
                  <a:t> elever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70278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0.05754</cdr:y>
    </cdr:from>
    <cdr:to>
      <cdr:x>0.06892</cdr:x>
      <cdr:y>0.08743</cdr:y>
    </cdr:to>
    <cdr:sp macro="" textlink="">
      <cdr:nvSpPr>
        <cdr:cNvPr id="2" name="AxisTitleValueLeft"/>
        <cdr:cNvSpPr txBox="1"/>
      </cdr:nvSpPr>
      <cdr:spPr>
        <a:xfrm xmlns:a="http://schemas.openxmlformats.org/drawingml/2006/main">
          <a:off x="-1529862" y="207439"/>
          <a:ext cx="573875" cy="1077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31750" tIns="0" rIns="31750" bIns="0" rtlCol="0">
          <a:spAutoFit/>
        </a:bodyPr>
        <a:lstStyle xmlns:a="http://schemas.openxmlformats.org/drawingml/2006/main"/>
        <a:p xmlns:a="http://schemas.openxmlformats.org/drawingml/2006/main">
          <a:r>
            <a:rPr lang="da-DK" sz="700" b="1" dirty="0">
              <a:solidFill>
                <a:srgbClr val="000000"/>
              </a:solidFill>
              <a:latin typeface="Arial"/>
            </a:rPr>
            <a:t>Antal elever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9285338"/>
            <a:ext cx="2879619" cy="490488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764119" y="9285338"/>
            <a:ext cx="2879619" cy="490488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764119" y="0"/>
            <a:ext cx="2879619" cy="490489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619" cy="490489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64528" y="4704615"/>
            <a:ext cx="5316220" cy="3849231"/>
          </a:xfrm>
          <a:prstGeom prst="rect">
            <a:avLst/>
          </a:prstGeom>
        </p:spPr>
        <p:txBody>
          <a:bodyPr vert="horz" lIns="89776" tIns="44888" rIns="89776" bIns="44888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764119" y="0"/>
            <a:ext cx="2879619" cy="490489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19/06/2019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764119" y="9285338"/>
            <a:ext cx="2879619" cy="490488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9285338"/>
            <a:ext cx="2879619" cy="490488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76" tIns="44888" rIns="89776" bIns="44888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619" cy="490489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d forside +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3D01D956-071A-45BC-813E-498B4E68FA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61943" y="5047407"/>
            <a:ext cx="2148989" cy="18329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800" y="1816419"/>
            <a:ext cx="7092000" cy="2387600"/>
          </a:xfrm>
        </p:spPr>
        <p:txBody>
          <a:bodyPr anchor="t" anchorCtr="0"/>
          <a:lstStyle>
            <a:lvl1pPr algn="l">
              <a:lnSpc>
                <a:spcPct val="86000"/>
              </a:lnSpc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0250" y="4672015"/>
            <a:ext cx="7092000" cy="466456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3000" b="1"/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Indsæt navn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21206" y="5103071"/>
            <a:ext cx="7101043" cy="540928"/>
          </a:xfr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8E1FD6FF-0835-4F4A-8B0A-4EB06A6DD75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02800" y="2458800"/>
            <a:ext cx="3456000" cy="3456000"/>
          </a:xfrm>
        </p:spPr>
        <p:txBody>
          <a:bodyPr tIns="108000" anchor="t" anchorCtr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rammen og klik bagefter på indsæt billede fra fil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Seminar om international mobilitet i erhvervsuddanelselserne 20-21 november 2018</a:t>
            </a:r>
            <a:endParaRPr lang="da-DK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48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4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ext Box 48">
            <a:extLst>
              <a:ext uri="{FF2B5EF4-FFF2-40B4-BE49-F238E27FC236}">
                <a16:creationId xmlns:a16="http://schemas.microsoft.com/office/drawing/2014/main" id="{3988B555-30BC-438B-BE2A-6E736BC2408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3314700" y="4433252"/>
            <a:ext cx="32273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900" b="1" noProof="1">
                <a:solidFill>
                  <a:srgbClr val="464646"/>
                </a:solidFill>
                <a:latin typeface="+mn-lt"/>
              </a:rPr>
              <a:t>Ændre præsentationens titel</a:t>
            </a:r>
          </a:p>
          <a:p>
            <a:pPr algn="r" eaLnBrk="1" hangingPunct="1">
              <a:defRPr/>
            </a:pPr>
            <a:r>
              <a:rPr lang="da-DK" sz="900" b="1" noProof="1">
                <a:solidFill>
                  <a:srgbClr val="464646"/>
                </a:solidFill>
                <a:latin typeface="+mn-lt"/>
              </a:rPr>
              <a:t>1. </a:t>
            </a:r>
            <a:r>
              <a:rPr lang="da-DK" sz="900" noProof="1">
                <a:solidFill>
                  <a:srgbClr val="464646"/>
                </a:solidFill>
                <a:latin typeface="+mn-lt"/>
              </a:rPr>
              <a:t>Klik i menulinjen, vælg </a:t>
            </a:r>
            <a:r>
              <a:rPr lang="da-DK" sz="900" b="1" noProof="1">
                <a:solidFill>
                  <a:srgbClr val="464646"/>
                </a:solidFill>
                <a:latin typeface="+mn-lt"/>
              </a:rPr>
              <a:t>Indsæt </a:t>
            </a:r>
            <a:r>
              <a:rPr lang="da-DK" sz="900" noProof="1">
                <a:solidFill>
                  <a:srgbClr val="464646"/>
                </a:solidFill>
                <a:latin typeface="+mn-lt"/>
              </a:rPr>
              <a:t>&gt;</a:t>
            </a:r>
            <a:r>
              <a:rPr lang="da-DK" sz="900" b="1" noProof="1">
                <a:solidFill>
                  <a:srgbClr val="464646"/>
                </a:solidFill>
                <a:latin typeface="+mn-lt"/>
              </a:rPr>
              <a:t>Sidehoved / Sidefod</a:t>
            </a:r>
          </a:p>
          <a:p>
            <a:pPr algn="r" eaLnBrk="1" hangingPunct="1">
              <a:defRPr/>
            </a:pPr>
            <a:r>
              <a:rPr lang="da-DK" sz="900" b="1" noProof="1">
                <a:solidFill>
                  <a:srgbClr val="464646"/>
                </a:solidFill>
                <a:latin typeface="+mn-lt"/>
              </a:rPr>
              <a:t>2. </a:t>
            </a:r>
            <a:r>
              <a:rPr lang="da-DK" sz="900" noProof="1">
                <a:solidFill>
                  <a:srgbClr val="464646"/>
                </a:solidFill>
                <a:latin typeface="+mn-lt"/>
              </a:rPr>
              <a:t>Skriv præsentationens titel i Sidefod feltet,</a:t>
            </a:r>
          </a:p>
          <a:p>
            <a:pPr algn="r" eaLnBrk="1" hangingPunct="1">
              <a:defRPr/>
            </a:pPr>
            <a:r>
              <a:rPr lang="da-DK" sz="900" b="1" noProof="1">
                <a:solidFill>
                  <a:srgbClr val="464646"/>
                </a:solidFill>
                <a:latin typeface="+mn-lt"/>
              </a:rPr>
              <a:t>3. </a:t>
            </a:r>
            <a:r>
              <a:rPr lang="da-DK" sz="900" b="0" noProof="1">
                <a:solidFill>
                  <a:srgbClr val="464646"/>
                </a:solidFill>
                <a:latin typeface="+mn-lt"/>
              </a:rPr>
              <a:t>V</a:t>
            </a:r>
            <a:r>
              <a:rPr lang="da-DK" sz="900" noProof="1">
                <a:solidFill>
                  <a:srgbClr val="464646"/>
                </a:solidFill>
                <a:latin typeface="+mn-lt"/>
              </a:rPr>
              <a:t>ælg </a:t>
            </a:r>
            <a:r>
              <a:rPr lang="da-DK" sz="900" b="1" noProof="1">
                <a:solidFill>
                  <a:srgbClr val="464646"/>
                </a:solidFill>
                <a:latin typeface="+mn-lt"/>
              </a:rPr>
              <a:t>Anvend på alle</a:t>
            </a:r>
            <a:endParaRPr lang="da-DK" sz="900" noProof="1">
              <a:solidFill>
                <a:srgbClr val="464646"/>
              </a:solidFill>
              <a:latin typeface="+mn-lt"/>
            </a:endParaRPr>
          </a:p>
        </p:txBody>
      </p:sp>
      <p:sp>
        <p:nvSpPr>
          <p:cNvPr id="19" name="Afrundet rektangel 26">
            <a:extLst>
              <a:ext uri="{FF2B5EF4-FFF2-40B4-BE49-F238E27FC236}">
                <a16:creationId xmlns:a16="http://schemas.microsoft.com/office/drawing/2014/main" id="{B6C2F1E9-030A-4603-9C2A-5EBC27B925C4}"/>
              </a:ext>
            </a:extLst>
          </p:cNvPr>
          <p:cNvSpPr/>
          <p:nvPr userDrawn="1"/>
        </p:nvSpPr>
        <p:spPr>
          <a:xfrm>
            <a:off x="-2187054" y="6315501"/>
            <a:ext cx="1520168" cy="237902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>
              <a:solidFill>
                <a:schemeClr val="tx1"/>
              </a:solidFill>
            </a:endParaRPr>
          </a:p>
        </p:txBody>
      </p:sp>
      <p:sp>
        <p:nvSpPr>
          <p:cNvPr id="20" name="Afrundet rektangel 27">
            <a:extLst>
              <a:ext uri="{FF2B5EF4-FFF2-40B4-BE49-F238E27FC236}">
                <a16:creationId xmlns:a16="http://schemas.microsoft.com/office/drawing/2014/main" id="{8445A733-9797-4E5A-853E-86CD1A054E95}"/>
              </a:ext>
            </a:extLst>
          </p:cNvPr>
          <p:cNvSpPr/>
          <p:nvPr userDrawn="1"/>
        </p:nvSpPr>
        <p:spPr>
          <a:xfrm>
            <a:off x="-666886" y="5341702"/>
            <a:ext cx="467868" cy="166853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>
              <a:solidFill>
                <a:schemeClr val="tx1"/>
              </a:solidFill>
            </a:endParaRPr>
          </a:p>
        </p:txBody>
      </p:sp>
      <p:grpSp>
        <p:nvGrpSpPr>
          <p:cNvPr id="22" name="Gruppe 21">
            <a:extLst>
              <a:ext uri="{FF2B5EF4-FFF2-40B4-BE49-F238E27FC236}">
                <a16:creationId xmlns:a16="http://schemas.microsoft.com/office/drawing/2014/main" id="{473BB988-2445-4C11-BF23-80308D7FAB90}"/>
              </a:ext>
            </a:extLst>
          </p:cNvPr>
          <p:cNvGrpSpPr/>
          <p:nvPr userDrawn="1"/>
        </p:nvGrpSpPr>
        <p:grpSpPr>
          <a:xfrm>
            <a:off x="12306004" y="0"/>
            <a:ext cx="2630488" cy="3220867"/>
            <a:chOff x="12306004" y="0"/>
            <a:chExt cx="2630488" cy="3220867"/>
          </a:xfrm>
        </p:grpSpPr>
        <p:sp>
          <p:nvSpPr>
            <p:cNvPr id="23" name="AutoShape 4">
              <a:extLst>
                <a:ext uri="{FF2B5EF4-FFF2-40B4-BE49-F238E27FC236}">
                  <a16:creationId xmlns:a16="http://schemas.microsoft.com/office/drawing/2014/main" id="{6DE79676-DC53-4DA4-807A-4F4D9A03C95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2306005" y="0"/>
              <a:ext cx="2630487" cy="1246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l" defTabSz="457200">
                <a:tabLst>
                  <a:tab pos="177800" algn="l"/>
                </a:tabLst>
                <a:defRPr/>
              </a:pPr>
              <a:r>
                <a:rPr lang="da-DK" sz="900" b="1" dirty="0">
                  <a:solidFill>
                    <a:srgbClr val="464646"/>
                  </a:solidFill>
                  <a:cs typeface="Arial" charset="0"/>
                </a:rPr>
                <a:t>Vis hjælpelinjer som hjælper ved </a:t>
              </a:r>
              <a:br>
                <a:rPr lang="da-DK" sz="900" b="1" dirty="0">
                  <a:solidFill>
                    <a:srgbClr val="464646"/>
                  </a:solidFill>
                  <a:cs typeface="Arial" charset="0"/>
                </a:rPr>
              </a:br>
              <a:r>
                <a:rPr lang="da-DK" sz="900" b="1" dirty="0">
                  <a:solidFill>
                    <a:srgbClr val="464646"/>
                  </a:solidFill>
                  <a:cs typeface="Arial" charset="0"/>
                </a:rPr>
                <a:t>placering af objekter</a:t>
              </a:r>
            </a:p>
            <a:p>
              <a:pPr algn="l" defTabSz="457200">
                <a:tabLst>
                  <a:tab pos="177800" algn="l"/>
                </a:tabLst>
                <a:defRPr/>
              </a:pPr>
              <a:r>
                <a:rPr lang="da-DK" sz="900" b="1" dirty="0">
                  <a:solidFill>
                    <a:srgbClr val="464646"/>
                  </a:solidFill>
                  <a:cs typeface="Arial" charset="0"/>
                </a:rPr>
                <a:t>1.</a:t>
              </a:r>
              <a:r>
                <a:rPr lang="da-DK" sz="900" dirty="0">
                  <a:solidFill>
                    <a:srgbClr val="464646"/>
                  </a:solidFill>
                  <a:cs typeface="Arial" charset="0"/>
                </a:rPr>
                <a:t> Højre klik udenfor slidet og vælg </a:t>
              </a:r>
              <a:br>
                <a:rPr lang="da-DK" sz="900" dirty="0">
                  <a:solidFill>
                    <a:srgbClr val="464646"/>
                  </a:solidFill>
                  <a:cs typeface="Arial" charset="0"/>
                </a:rPr>
              </a:br>
              <a:r>
                <a:rPr lang="da-DK" sz="900" b="1" dirty="0">
                  <a:solidFill>
                    <a:srgbClr val="464646"/>
                  </a:solidFill>
                  <a:cs typeface="Arial" charset="0"/>
                </a:rPr>
                <a:t>Gitter og hjælpelinjer</a:t>
              </a:r>
            </a:p>
            <a:p>
              <a:pPr marL="0" indent="0" algn="l" defTabSz="457200">
                <a:buFontTx/>
                <a:buNone/>
                <a:tabLst>
                  <a:tab pos="177800" algn="l"/>
                </a:tabLst>
                <a:defRPr/>
              </a:pPr>
              <a:r>
                <a:rPr lang="da-DK" sz="900" b="1" dirty="0">
                  <a:solidFill>
                    <a:srgbClr val="464646"/>
                  </a:solidFill>
                  <a:cs typeface="Arial" charset="0"/>
                </a:rPr>
                <a:t>2. </a:t>
              </a:r>
              <a:r>
                <a:rPr lang="da-DK" sz="900" dirty="0">
                  <a:solidFill>
                    <a:srgbClr val="464646"/>
                  </a:solidFill>
                  <a:cs typeface="Arial" charset="0"/>
                </a:rPr>
                <a:t>Sæt hak ved </a:t>
              </a:r>
              <a:br>
                <a:rPr lang="da-DK" sz="900" dirty="0">
                  <a:solidFill>
                    <a:srgbClr val="464646"/>
                  </a:solidFill>
                  <a:cs typeface="Arial" charset="0"/>
                </a:rPr>
              </a:br>
              <a:r>
                <a:rPr lang="da-DK" sz="900" b="1" dirty="0">
                  <a:solidFill>
                    <a:srgbClr val="464646"/>
                  </a:solidFill>
                  <a:cs typeface="Arial" charset="0"/>
                </a:rPr>
                <a:t>Vis tegnehjælpelinjer</a:t>
              </a:r>
              <a:r>
                <a:rPr lang="da-DK" sz="900" b="1" baseline="0" dirty="0">
                  <a:solidFill>
                    <a:srgbClr val="464646"/>
                  </a:solidFill>
                  <a:cs typeface="Arial" charset="0"/>
                </a:rPr>
                <a:t> </a:t>
              </a:r>
              <a:r>
                <a:rPr lang="da-DK" sz="900" b="1" dirty="0">
                  <a:solidFill>
                    <a:srgbClr val="464646"/>
                  </a:solidFill>
                  <a:cs typeface="Arial" charset="0"/>
                </a:rPr>
                <a:t>på skærmen</a:t>
              </a:r>
            </a:p>
            <a:p>
              <a:pPr marL="0" indent="0" algn="l" defTabSz="457200">
                <a:buFontTx/>
                <a:buNone/>
                <a:tabLst>
                  <a:tab pos="177800" algn="l"/>
                </a:tabLst>
                <a:defRPr/>
              </a:pPr>
              <a:r>
                <a:rPr lang="da-DK" sz="900" b="1" dirty="0">
                  <a:solidFill>
                    <a:srgbClr val="464646"/>
                  </a:solidFill>
                  <a:cs typeface="Arial" charset="0"/>
                </a:rPr>
                <a:t>3. </a:t>
              </a:r>
              <a:r>
                <a:rPr lang="da-DK" sz="900" dirty="0">
                  <a:solidFill>
                    <a:srgbClr val="464646"/>
                  </a:solidFill>
                  <a:cs typeface="Arial" charset="0"/>
                </a:rPr>
                <a:t>Sæt hak ved </a:t>
              </a:r>
              <a:r>
                <a:rPr lang="da-DK" sz="900" b="1" dirty="0">
                  <a:solidFill>
                    <a:srgbClr val="464646"/>
                  </a:solidFill>
                  <a:cs typeface="Arial" charset="0"/>
                </a:rPr>
                <a:t>Fastgør objekter til gitter </a:t>
              </a:r>
              <a:br>
                <a:rPr lang="da-DK" sz="900" b="1" dirty="0">
                  <a:solidFill>
                    <a:srgbClr val="464646"/>
                  </a:solidFill>
                  <a:cs typeface="Arial" charset="0"/>
                </a:rPr>
              </a:br>
              <a:r>
                <a:rPr lang="da-DK" sz="900" b="0" dirty="0">
                  <a:solidFill>
                    <a:srgbClr val="464646"/>
                  </a:solidFill>
                  <a:cs typeface="Arial" charset="0"/>
                </a:rPr>
                <a:t>og </a:t>
              </a:r>
              <a:r>
                <a:rPr lang="da-DK" sz="900" b="1" dirty="0">
                  <a:solidFill>
                    <a:srgbClr val="464646"/>
                  </a:solidFill>
                  <a:cs typeface="Arial" charset="0"/>
                </a:rPr>
                <a:t>Fastgør objekter til</a:t>
              </a:r>
              <a:r>
                <a:rPr lang="da-DK" sz="900" b="1" baseline="0" dirty="0">
                  <a:solidFill>
                    <a:srgbClr val="464646"/>
                  </a:solidFill>
                  <a:cs typeface="Arial" charset="0"/>
                </a:rPr>
                <a:t> andre objekter</a:t>
              </a:r>
              <a:endParaRPr lang="da-DK" sz="900" b="1" dirty="0">
                <a:solidFill>
                  <a:srgbClr val="464646"/>
                </a:solidFill>
                <a:cs typeface="Arial" charset="0"/>
              </a:endParaRPr>
            </a:p>
            <a:p>
              <a:pPr marL="0" indent="0" algn="l" defTabSz="457200">
                <a:buFontTx/>
                <a:buNone/>
                <a:tabLst>
                  <a:tab pos="177800" algn="l"/>
                </a:tabLst>
                <a:defRPr/>
              </a:pPr>
              <a:r>
                <a:rPr lang="da-DK" sz="900" b="1" dirty="0">
                  <a:solidFill>
                    <a:srgbClr val="464646"/>
                  </a:solidFill>
                  <a:cs typeface="Arial" charset="0"/>
                </a:rPr>
                <a:t>4. </a:t>
              </a:r>
              <a:r>
                <a:rPr lang="da-DK" sz="900" dirty="0">
                  <a:solidFill>
                    <a:srgbClr val="464646"/>
                  </a:solidFill>
                  <a:cs typeface="Arial" charset="0"/>
                </a:rPr>
                <a:t>Vælg </a:t>
              </a:r>
              <a:r>
                <a:rPr lang="da-DK" sz="900" b="1" dirty="0">
                  <a:solidFill>
                    <a:srgbClr val="464646"/>
                  </a:solidFill>
                  <a:cs typeface="Arial" charset="0"/>
                </a:rPr>
                <a:t>OK</a:t>
              </a:r>
              <a:r>
                <a:rPr lang="da-DK" sz="900" dirty="0">
                  <a:solidFill>
                    <a:srgbClr val="464646"/>
                  </a:solidFill>
                  <a:cs typeface="Arial" charset="0"/>
                </a:rPr>
                <a:t> </a:t>
              </a:r>
            </a:p>
          </p:txBody>
        </p: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C4BFB322-4BF7-4B23-B930-04CB773A5873}"/>
                </a:ext>
              </a:extLst>
            </p:cNvPr>
            <p:cNvGrpSpPr/>
            <p:nvPr userDrawn="1"/>
          </p:nvGrpSpPr>
          <p:grpSpPr>
            <a:xfrm>
              <a:off x="12306004" y="1405109"/>
              <a:ext cx="2084759" cy="1815758"/>
              <a:chOff x="12306004" y="1231106"/>
              <a:chExt cx="2084759" cy="1815758"/>
            </a:xfrm>
          </p:grpSpPr>
          <p:pic>
            <p:nvPicPr>
              <p:cNvPr id="25" name="Picture 4">
                <a:extLst>
                  <a:ext uri="{FF2B5EF4-FFF2-40B4-BE49-F238E27FC236}">
                    <a16:creationId xmlns:a16="http://schemas.microsoft.com/office/drawing/2014/main" id="{DC40902E-AED8-4E4C-AF7D-A9FD337CF7B6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6004" y="1231106"/>
                <a:ext cx="2084759" cy="1815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Afrundet rektangel 32">
                <a:extLst>
                  <a:ext uri="{FF2B5EF4-FFF2-40B4-BE49-F238E27FC236}">
                    <a16:creationId xmlns:a16="http://schemas.microsoft.com/office/drawing/2014/main" id="{37C132F3-CE8B-4B73-B128-8F6AA361AD4C}"/>
                  </a:ext>
                </a:extLst>
              </p:cNvPr>
              <p:cNvSpPr/>
              <p:nvPr userDrawn="1"/>
            </p:nvSpPr>
            <p:spPr>
              <a:xfrm>
                <a:off x="12354935" y="2435591"/>
                <a:ext cx="1352637" cy="210691"/>
              </a:xfrm>
              <a:prstGeom prst="roundRect">
                <a:avLst/>
              </a:prstGeom>
              <a:no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Afrundet rektangel 33">
                <a:extLst>
                  <a:ext uri="{FF2B5EF4-FFF2-40B4-BE49-F238E27FC236}">
                    <a16:creationId xmlns:a16="http://schemas.microsoft.com/office/drawing/2014/main" id="{F345F76D-4F5A-4E3E-9E97-DDE30C0692FB}"/>
                  </a:ext>
                </a:extLst>
              </p:cNvPr>
              <p:cNvSpPr/>
              <p:nvPr userDrawn="1"/>
            </p:nvSpPr>
            <p:spPr>
              <a:xfrm>
                <a:off x="12397776" y="1605467"/>
                <a:ext cx="1352637" cy="274134"/>
              </a:xfrm>
              <a:prstGeom prst="roundRect">
                <a:avLst/>
              </a:prstGeom>
              <a:no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9" name="Logo">
            <a:extLst>
              <a:ext uri="{FF2B5EF4-FFF2-40B4-BE49-F238E27FC236}">
                <a16:creationId xmlns:a16="http://schemas.microsoft.com/office/drawing/2014/main" id="{56A1CB22-ED0F-4B86-9843-0C88F4A137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09" y="462054"/>
            <a:ext cx="2275342" cy="10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2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+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CE56B84-887C-4EC9-BAB8-808341CCF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591A29E-DBA3-4B1A-818A-569AF601FB8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0250" y="1876425"/>
            <a:ext cx="7092000" cy="40386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smtClean="0"/>
              <a:t>Seminar om international mobilitet i erhvervsuddanelselserne 20-21 november 2018</a:t>
            </a:r>
            <a:endParaRPr lang="da-DK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da-DK" dirty="0"/>
              <a:t>Side </a:t>
            </a:r>
            <a:fld id="{24C8C45C-947F-4981-8B3F-4F32E973C901}" type="slidenum">
              <a:rPr lang="da-DK" smtClean="0"/>
              <a:pPr algn="l"/>
              <a:t>‹nr.›</a:t>
            </a:fld>
            <a:endParaRPr lang="da-DK" dirty="0"/>
          </a:p>
        </p:txBody>
      </p:sp>
      <p:sp>
        <p:nvSpPr>
          <p:cNvPr id="13" name="Date Placeholder 12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468B038E-4FBA-4E85-A439-F6BCDF8F6B6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02800" y="2458800"/>
            <a:ext cx="3456000" cy="3456000"/>
          </a:xfrm>
        </p:spPr>
        <p:txBody>
          <a:bodyPr tIns="108000" anchor="t" anchorCtr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rammen og klik bagefter på indsæt billede fra fil</a:t>
            </a:r>
          </a:p>
        </p:txBody>
      </p:sp>
    </p:spTree>
    <p:extLst>
      <p:ext uri="{BB962C8B-B14F-4D97-AF65-F5344CB8AC3E}">
        <p14:creationId xmlns:p14="http://schemas.microsoft.com/office/powerpoint/2010/main" val="3134372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+ ik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smtClean="0"/>
              <a:t>Seminar om international mobilitet i erhvervsuddanelselserne 20-21 november 2018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da-DK" dirty="0"/>
              <a:t>Side </a:t>
            </a:r>
            <a:fld id="{24C8C45C-947F-4981-8B3F-4F32E973C901}" type="slidenum">
              <a:rPr lang="da-DK" smtClean="0"/>
              <a:pPr algn="l"/>
              <a:t>‹nr.›</a:t>
            </a:fld>
            <a:endParaRPr lang="da-DK" dirty="0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346B4166-7A89-4CD5-9E70-34C8FC121A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02800" y="2458800"/>
            <a:ext cx="3456000" cy="3456000"/>
          </a:xfrm>
        </p:spPr>
        <p:txBody>
          <a:bodyPr tIns="108000" anchor="t" anchorCtr="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rammen og indsæt ikon fra Ikon siden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AFE76902-DE98-42CE-976D-9B906AEF95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0249" y="1876425"/>
            <a:ext cx="7092000" cy="403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66652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d tekstspalte - smal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040163" y="1876425"/>
            <a:ext cx="3420000" cy="4038600"/>
          </a:xfrm>
        </p:spPr>
        <p:txBody>
          <a:bodyPr tIns="720000" anchor="ctr" anchorCtr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 smtClean="0"/>
              <a:t>Seminar om international mobilitet i erhvervsuddanelselserne 20-21 november 2018</a:t>
            </a:r>
            <a:endParaRPr lang="da-DK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l"/>
            <a:r>
              <a:rPr lang="da-DK" dirty="0"/>
              <a:t>Side </a:t>
            </a:r>
            <a:fld id="{24C8C45C-947F-4981-8B3F-4F32E973C901}" type="slidenum">
              <a:rPr lang="da-DK" smtClean="0"/>
              <a:pPr algn="l"/>
              <a:t>‹nr.›</a:t>
            </a:fld>
            <a:endParaRPr lang="da-DK" dirty="0"/>
          </a:p>
        </p:txBody>
      </p:sp>
      <p:sp>
        <p:nvSpPr>
          <p:cNvPr id="10" name="Date Placeholder 9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8AA85DB-EB3B-4D7E-AC47-AF16FC55E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344FB442-AF86-450D-AF67-7927B4ADDB2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2095500" y="3577516"/>
            <a:ext cx="19923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900" b="1" dirty="0">
                <a:solidFill>
                  <a:srgbClr val="464646"/>
                </a:solidFill>
                <a:latin typeface="+mn-lt"/>
              </a:rPr>
              <a:t>Få skarpe billeder</a:t>
            </a:r>
            <a:br>
              <a:rPr lang="da-DK" sz="900" b="1" dirty="0">
                <a:solidFill>
                  <a:srgbClr val="464646"/>
                </a:solidFill>
                <a:latin typeface="+mn-lt"/>
              </a:rPr>
            </a:br>
            <a:r>
              <a:rPr lang="da-DK" sz="900" b="0" dirty="0">
                <a:solidFill>
                  <a:srgbClr val="464646"/>
                </a:solidFill>
                <a:latin typeface="+mn-lt"/>
              </a:rPr>
              <a:t>Vælg billede</a:t>
            </a:r>
            <a:r>
              <a:rPr lang="da-DK" sz="900" b="0" baseline="0" dirty="0">
                <a:solidFill>
                  <a:srgbClr val="464646"/>
                </a:solidFill>
                <a:latin typeface="+mn-lt"/>
              </a:rPr>
              <a:t> </a:t>
            </a:r>
            <a:r>
              <a:rPr lang="da-DK" sz="900" b="0" dirty="0">
                <a:solidFill>
                  <a:srgbClr val="464646"/>
                </a:solidFill>
                <a:latin typeface="+mn-lt"/>
              </a:rPr>
              <a:t>med minimum</a:t>
            </a:r>
          </a:p>
          <a:p>
            <a:pPr algn="r" eaLnBrk="1" hangingPunct="1">
              <a:defRPr/>
            </a:pPr>
            <a:r>
              <a:rPr lang="da-DK" sz="900" b="0" kern="1200" dirty="0">
                <a:solidFill>
                  <a:srgbClr val="464646"/>
                </a:solidFill>
                <a:latin typeface="Arial" charset="0"/>
                <a:ea typeface="+mn-ea"/>
                <a:cs typeface="+mn-cs"/>
              </a:rPr>
              <a:t>883 x 1250 </a:t>
            </a:r>
            <a:r>
              <a:rPr lang="da-DK" sz="900" b="0" dirty="0">
                <a:solidFill>
                  <a:srgbClr val="464646"/>
                </a:solidFill>
                <a:latin typeface="+mn-lt"/>
              </a:rPr>
              <a:t>pixels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31ADD82-D0B6-41C2-9B7D-A954062E81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0249" y="1876425"/>
            <a:ext cx="7092000" cy="40386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4520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 samme bred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3"/>
          <p:cNvSpPr>
            <a:spLocks noGrp="1"/>
          </p:cNvSpPr>
          <p:nvPr>
            <p:ph type="pic" sz="quarter" idx="14"/>
          </p:nvPr>
        </p:nvSpPr>
        <p:spPr>
          <a:xfrm>
            <a:off x="6204163" y="1876425"/>
            <a:ext cx="5256000" cy="4038600"/>
          </a:xfrm>
        </p:spPr>
        <p:txBody>
          <a:bodyPr tIns="720000" anchor="ctr" anchorCtr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 smtClean="0"/>
              <a:t>Seminar om international mobilitet i erhvervsuddanelselserne 20-21 november 2018</a:t>
            </a:r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l"/>
            <a:r>
              <a:rPr lang="da-DK" dirty="0"/>
              <a:t>Side </a:t>
            </a:r>
            <a:fld id="{24C8C45C-947F-4981-8B3F-4F32E973C901}" type="slidenum">
              <a:rPr lang="da-DK" smtClean="0"/>
              <a:pPr algn="l"/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A611A92-B80B-4C20-A9CC-D76DCD628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3BEA2349-3C83-4DDF-B2FD-43C6DD8D877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2095500" y="3577516"/>
            <a:ext cx="19923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900" b="1" dirty="0">
                <a:solidFill>
                  <a:srgbClr val="464646"/>
                </a:solidFill>
                <a:latin typeface="+mn-lt"/>
              </a:rPr>
              <a:t>Få skarpe billeder</a:t>
            </a:r>
            <a:br>
              <a:rPr lang="da-DK" sz="900" b="1" dirty="0">
                <a:solidFill>
                  <a:srgbClr val="464646"/>
                </a:solidFill>
                <a:latin typeface="+mn-lt"/>
              </a:rPr>
            </a:br>
            <a:r>
              <a:rPr lang="da-DK" sz="900" b="0" dirty="0">
                <a:solidFill>
                  <a:srgbClr val="464646"/>
                </a:solidFill>
                <a:latin typeface="+mn-lt"/>
              </a:rPr>
              <a:t>Vælg billede</a:t>
            </a:r>
            <a:r>
              <a:rPr lang="da-DK" sz="900" b="0" baseline="0" dirty="0">
                <a:solidFill>
                  <a:srgbClr val="464646"/>
                </a:solidFill>
                <a:latin typeface="+mn-lt"/>
              </a:rPr>
              <a:t> </a:t>
            </a:r>
            <a:r>
              <a:rPr lang="da-DK" sz="900" b="0" dirty="0">
                <a:solidFill>
                  <a:srgbClr val="464646"/>
                </a:solidFill>
                <a:latin typeface="+mn-lt"/>
              </a:rPr>
              <a:t>med minimum</a:t>
            </a:r>
          </a:p>
          <a:p>
            <a:pPr algn="r" eaLnBrk="1" hangingPunct="1">
              <a:defRPr/>
            </a:pPr>
            <a:r>
              <a:rPr lang="da-DK" sz="900" b="0" kern="1200" dirty="0">
                <a:solidFill>
                  <a:srgbClr val="464646"/>
                </a:solidFill>
                <a:latin typeface="Arial" charset="0"/>
                <a:ea typeface="+mn-ea"/>
                <a:cs typeface="+mn-cs"/>
              </a:rPr>
              <a:t>1355 x 1250 </a:t>
            </a:r>
            <a:r>
              <a:rPr lang="da-DK" sz="900" b="0" dirty="0">
                <a:solidFill>
                  <a:srgbClr val="464646"/>
                </a:solidFill>
                <a:latin typeface="+mn-lt"/>
              </a:rPr>
              <a:t>pixels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031A638-44E8-46BE-8E86-03C5B079B4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0250" y="1876425"/>
            <a:ext cx="5256000" cy="40386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67110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 tekstspalt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368480" y="1876425"/>
            <a:ext cx="7092000" cy="4038600"/>
          </a:xfrm>
        </p:spPr>
        <p:txBody>
          <a:bodyPr tIns="720000" anchor="ctr" anchorCtr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 smtClean="0"/>
              <a:t>Seminar om international mobilitet i erhvervsuddanelselserne 20-21 november 2018</a:t>
            </a:r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l"/>
            <a:r>
              <a:rPr lang="da-DK" dirty="0"/>
              <a:t>Side </a:t>
            </a:r>
            <a:fld id="{24C8C45C-947F-4981-8B3F-4F32E973C901}" type="slidenum">
              <a:rPr lang="da-DK" smtClean="0"/>
              <a:pPr algn="l"/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9F4E3F9-C047-4B35-9B87-06F60E829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99F1B5A8-E7CC-4182-9AE1-3766BBDE77D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2095500" y="3577516"/>
            <a:ext cx="199231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900" b="1" dirty="0">
                <a:solidFill>
                  <a:srgbClr val="464646"/>
                </a:solidFill>
                <a:latin typeface="+mn-lt"/>
              </a:rPr>
              <a:t>Få skarpe billeder</a:t>
            </a:r>
            <a:br>
              <a:rPr lang="da-DK" sz="900" b="1" dirty="0">
                <a:solidFill>
                  <a:srgbClr val="464646"/>
                </a:solidFill>
                <a:latin typeface="+mn-lt"/>
              </a:rPr>
            </a:br>
            <a:r>
              <a:rPr lang="da-DK" sz="900" b="0" dirty="0">
                <a:solidFill>
                  <a:srgbClr val="464646"/>
                </a:solidFill>
                <a:latin typeface="+mn-lt"/>
              </a:rPr>
              <a:t>Vælg billede</a:t>
            </a:r>
            <a:r>
              <a:rPr lang="da-DK" sz="900" b="0" baseline="0" dirty="0">
                <a:solidFill>
                  <a:srgbClr val="464646"/>
                </a:solidFill>
                <a:latin typeface="+mn-lt"/>
              </a:rPr>
              <a:t> </a:t>
            </a:r>
            <a:r>
              <a:rPr lang="da-DK" sz="900" b="0" dirty="0">
                <a:solidFill>
                  <a:srgbClr val="464646"/>
                </a:solidFill>
                <a:latin typeface="+mn-lt"/>
              </a:rPr>
              <a:t>med minimum</a:t>
            </a:r>
          </a:p>
          <a:p>
            <a:pPr algn="r" eaLnBrk="1" hangingPunct="1">
              <a:defRPr/>
            </a:pPr>
            <a:r>
              <a:rPr lang="da-DK" sz="900" b="0" dirty="0">
                <a:solidFill>
                  <a:srgbClr val="464646"/>
                </a:solidFill>
                <a:latin typeface="+mn-lt"/>
              </a:rPr>
              <a:t>1792 x 1250 pixels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7743FC7-3B81-4A4F-BC65-749BD7F040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0249" y="1876425"/>
            <a:ext cx="3420000" cy="40386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7019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itel +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498000"/>
          </a:xfrm>
        </p:spPr>
        <p:txBody>
          <a:bodyPr lIns="8424000" tIns="108000" rIns="108000" anchor="t" anchorCtr="0"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på siden og indsæt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516467"/>
            <a:ext cx="7092000" cy="5398557"/>
          </a:xfrm>
        </p:spPr>
        <p:txBody>
          <a:bodyPr/>
          <a:lstStyle>
            <a:lvl1pPr>
              <a:lnSpc>
                <a:spcPct val="86000"/>
              </a:lnSpc>
              <a:defRPr sz="6000"/>
            </a:lvl1pPr>
          </a:lstStyle>
          <a:p>
            <a:r>
              <a:rPr lang="da-DK" dirty="0"/>
              <a:t>Klik og indsæt tekst max 6 linjer</a:t>
            </a:r>
            <a:endParaRPr lang="da-DK" noProof="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smtClean="0"/>
              <a:t>Seminar om international mobilitet i erhvervsuddanelselserne 20-21 november 2018</a:t>
            </a:r>
            <a:endParaRPr lang="da-DK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da-DK" dirty="0"/>
              <a:t>Side </a:t>
            </a:r>
            <a:fld id="{24C8C45C-947F-4981-8B3F-4F32E973C901}" type="slidenum">
              <a:rPr lang="da-DK" smtClean="0"/>
              <a:pPr algn="l"/>
              <a:t>‹nr.›</a:t>
            </a:fld>
            <a:endParaRPr lang="da-DK" dirty="0"/>
          </a:p>
        </p:txBody>
      </p:sp>
      <p:sp>
        <p:nvSpPr>
          <p:cNvPr id="11" name="Date Placeholder 10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E0EB2A3A-63E9-43A0-92CC-0619E474351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2095500" y="3577516"/>
            <a:ext cx="1992312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900" b="1" dirty="0">
                <a:solidFill>
                  <a:srgbClr val="464646"/>
                </a:solidFill>
                <a:latin typeface="+mn-lt"/>
              </a:rPr>
              <a:t>Få skarpe billeder</a:t>
            </a:r>
            <a:br>
              <a:rPr lang="da-DK" sz="900" b="1" dirty="0">
                <a:solidFill>
                  <a:srgbClr val="464646"/>
                </a:solidFill>
                <a:latin typeface="+mn-lt"/>
              </a:rPr>
            </a:br>
            <a:r>
              <a:rPr lang="da-DK" sz="900" b="0" dirty="0">
                <a:solidFill>
                  <a:srgbClr val="464646"/>
                </a:solidFill>
                <a:latin typeface="+mn-lt"/>
              </a:rPr>
              <a:t>Vælg billede</a:t>
            </a:r>
            <a:r>
              <a:rPr lang="da-DK" sz="900" b="0" baseline="0" dirty="0">
                <a:solidFill>
                  <a:srgbClr val="464646"/>
                </a:solidFill>
                <a:latin typeface="+mn-lt"/>
              </a:rPr>
              <a:t> </a:t>
            </a:r>
            <a:r>
              <a:rPr lang="da-DK" sz="900" b="0" dirty="0">
                <a:solidFill>
                  <a:srgbClr val="464646"/>
                </a:solidFill>
                <a:latin typeface="+mn-lt"/>
              </a:rPr>
              <a:t>med minimum</a:t>
            </a:r>
          </a:p>
          <a:p>
            <a:pPr algn="r" eaLnBrk="1" hangingPunct="1">
              <a:defRPr/>
            </a:pPr>
            <a:r>
              <a:rPr lang="da-DK" sz="900" b="0" dirty="0">
                <a:solidFill>
                  <a:srgbClr val="464646"/>
                </a:solidFill>
                <a:latin typeface="+mn-lt"/>
              </a:rPr>
              <a:t>3000 x 1688 pixels</a:t>
            </a:r>
          </a:p>
          <a:p>
            <a:pPr algn="r" eaLnBrk="1" hangingPunct="1">
              <a:defRPr/>
            </a:pPr>
            <a:endParaRPr lang="da-DK" sz="900" b="1" dirty="0">
              <a:solidFill>
                <a:srgbClr val="464646"/>
              </a:solidFill>
              <a:latin typeface="+mn-lt"/>
            </a:endParaRPr>
          </a:p>
          <a:p>
            <a:pPr algn="r" eaLnBrk="1" hangingPunct="1">
              <a:defRPr/>
            </a:pPr>
            <a:r>
              <a:rPr lang="da-DK" sz="900" b="1" dirty="0">
                <a:solidFill>
                  <a:srgbClr val="464646"/>
                </a:solidFill>
                <a:latin typeface="+mn-lt"/>
              </a:rPr>
              <a:t>Indsæt</a:t>
            </a:r>
            <a:r>
              <a:rPr lang="da-DK" sz="900" b="1" baseline="0" dirty="0">
                <a:solidFill>
                  <a:srgbClr val="464646"/>
                </a:solidFill>
                <a:latin typeface="+mn-lt"/>
              </a:rPr>
              <a:t> et </a:t>
            </a:r>
            <a:r>
              <a:rPr lang="da-DK" sz="900" b="1" dirty="0">
                <a:solidFill>
                  <a:srgbClr val="464646"/>
                </a:solidFill>
                <a:latin typeface="+mn-lt"/>
              </a:rPr>
              <a:t>billede</a:t>
            </a:r>
          </a:p>
          <a:p>
            <a:pPr algn="r" eaLnBrk="1" hangingPunct="1">
              <a:defRPr/>
            </a:pPr>
            <a:r>
              <a:rPr lang="da-DK" sz="900" b="1" dirty="0">
                <a:solidFill>
                  <a:srgbClr val="464646"/>
                </a:solidFill>
                <a:latin typeface="+mn-lt"/>
              </a:rPr>
              <a:t>1. </a:t>
            </a:r>
            <a:r>
              <a:rPr lang="da-DK" sz="900" dirty="0">
                <a:solidFill>
                  <a:srgbClr val="464646"/>
                </a:solidFill>
                <a:latin typeface="+mn-lt"/>
              </a:rPr>
              <a:t>Klik på rammen og indsæt billede via fanen </a:t>
            </a:r>
            <a:r>
              <a:rPr lang="da-DK" sz="900" b="1" dirty="0">
                <a:solidFill>
                  <a:srgbClr val="464646"/>
                </a:solidFill>
                <a:latin typeface="+mn-lt"/>
              </a:rPr>
              <a:t>Indsæt</a:t>
            </a:r>
            <a:r>
              <a:rPr lang="da-DK" sz="900" dirty="0">
                <a:solidFill>
                  <a:srgbClr val="464646"/>
                </a:solidFill>
                <a:latin typeface="+mn-lt"/>
              </a:rPr>
              <a:t> &gt;</a:t>
            </a:r>
            <a:r>
              <a:rPr lang="da-DK" sz="900" b="1" dirty="0">
                <a:solidFill>
                  <a:srgbClr val="464646"/>
                </a:solidFill>
                <a:latin typeface="+mn-lt"/>
              </a:rPr>
              <a:t>Billeder</a:t>
            </a:r>
            <a:r>
              <a:rPr lang="da-DK" sz="900" dirty="0">
                <a:solidFill>
                  <a:srgbClr val="464646"/>
                </a:solidFill>
                <a:latin typeface="+mn-lt"/>
              </a:rPr>
              <a:t/>
            </a:r>
            <a:br>
              <a:rPr lang="da-DK" sz="900" dirty="0">
                <a:solidFill>
                  <a:srgbClr val="464646"/>
                </a:solidFill>
                <a:latin typeface="+mn-lt"/>
              </a:rPr>
            </a:br>
            <a:r>
              <a:rPr lang="da-DK" sz="900" b="1" dirty="0">
                <a:solidFill>
                  <a:srgbClr val="464646"/>
                </a:solidFill>
                <a:latin typeface="+mn-lt"/>
              </a:rPr>
              <a:t>2.</a:t>
            </a:r>
            <a:r>
              <a:rPr lang="da-DK" sz="900" b="1" baseline="0" dirty="0">
                <a:solidFill>
                  <a:srgbClr val="464646"/>
                </a:solidFill>
                <a:latin typeface="+mn-lt"/>
              </a:rPr>
              <a:t> </a:t>
            </a:r>
            <a:r>
              <a:rPr lang="da-DK" sz="900" dirty="0">
                <a:solidFill>
                  <a:srgbClr val="464646"/>
                </a:solidFill>
                <a:latin typeface="+mn-lt"/>
              </a:rPr>
              <a:t>Indsæt billede, højre klik på billedet og vælg </a:t>
            </a:r>
            <a:r>
              <a:rPr lang="da-DK" sz="900" b="1" dirty="0">
                <a:solidFill>
                  <a:srgbClr val="464646"/>
                </a:solidFill>
                <a:latin typeface="+mn-lt"/>
              </a:rPr>
              <a:t>”Send bagerst”</a:t>
            </a:r>
          </a:p>
        </p:txBody>
      </p:sp>
    </p:spTree>
    <p:extLst>
      <p:ext uri="{BB962C8B-B14F-4D97-AF65-F5344CB8AC3E}">
        <p14:creationId xmlns:p14="http://schemas.microsoft.com/office/powerpoint/2010/main" val="2998742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itel +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31520" y="516467"/>
            <a:ext cx="7092000" cy="5398557"/>
          </a:xfrm>
        </p:spPr>
        <p:txBody>
          <a:bodyPr/>
          <a:lstStyle>
            <a:lvl1pPr>
              <a:lnSpc>
                <a:spcPct val="8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Seminar om international mobilitet i erhvervsuddanelselserne 20-21 november 2018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da-DK" dirty="0"/>
              <a:t>Side </a:t>
            </a:r>
            <a:fld id="{24C8C45C-947F-4981-8B3F-4F32E973C901}" type="slidenum">
              <a:rPr lang="da-DK" smtClean="0"/>
              <a:pPr algn="l"/>
              <a:t>‹nr.›</a:t>
            </a:fld>
            <a:endParaRPr lang="da-DK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E32BD879-3AA4-458B-BC39-CD4CCE0F039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02800" y="2458800"/>
            <a:ext cx="3456000" cy="3456000"/>
          </a:xfrm>
        </p:spPr>
        <p:txBody>
          <a:bodyPr tIns="108000" anchor="t" anchorCtr="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rammen og klik bagefter på indsæt billede fra fil</a:t>
            </a: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41950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3" name="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000" y="1792612"/>
            <a:ext cx="3240000" cy="3272777"/>
          </a:xfrm>
          <a:prstGeom prst="rect">
            <a:avLst/>
          </a:prstGeom>
        </p:spPr>
      </p:pic>
      <p:sp>
        <p:nvSpPr>
          <p:cNvPr id="11" name="Footer Placeholder 10" hidden="1"/>
          <p:cNvSpPr>
            <a:spLocks noGrp="1"/>
          </p:cNvSpPr>
          <p:nvPr>
            <p:ph type="ftr" sz="quarter" idx="15"/>
          </p:nvPr>
        </p:nvSpPr>
        <p:spPr>
          <a:xfrm>
            <a:off x="0" y="7020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mtClean="0"/>
              <a:t>Seminar om international mobilitet i erhvervsuddanelselserne 20-21 november 2018</a:t>
            </a:r>
            <a:endParaRPr lang="da-DK" dirty="0"/>
          </a:p>
        </p:txBody>
      </p:sp>
      <p:sp>
        <p:nvSpPr>
          <p:cNvPr id="12" name="Slide Number Placeholder 11" hidden="1"/>
          <p:cNvSpPr>
            <a:spLocks noGrp="1"/>
          </p:cNvSpPr>
          <p:nvPr>
            <p:ph type="sldNum" sz="quarter" idx="16"/>
          </p:nvPr>
        </p:nvSpPr>
        <p:spPr>
          <a:xfrm>
            <a:off x="0" y="7020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Date Placeholder 9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70301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Seminar om international mobilitet i erhvervsuddanelselserne 20-21 november 2018</a:t>
            </a:r>
            <a:endParaRPr lang="da-DK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da-DK" dirty="0"/>
              <a:t>Side </a:t>
            </a:r>
            <a:fld id="{24C8C45C-947F-4981-8B3F-4F32E973C901}" type="slidenum">
              <a:rPr lang="da-DK" smtClean="0"/>
              <a:pPr algn="l"/>
              <a:t>‹nr.›</a:t>
            </a:fld>
            <a:endParaRPr lang="da-DK" dirty="0"/>
          </a:p>
        </p:txBody>
      </p:sp>
      <p:sp>
        <p:nvSpPr>
          <p:cNvPr id="9" name="Date Placeholder 8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913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Seminar om international mobilitet i erhvervsuddanelselserne 20-21 november 2018</a:t>
            </a:r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da-DK" dirty="0"/>
              <a:t>Side </a:t>
            </a:r>
            <a:fld id="{24C8C45C-947F-4981-8B3F-4F32E973C901}" type="slidenum">
              <a:rPr lang="da-DK" smtClean="0"/>
              <a:pPr algn="l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576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a forside +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800" y="1816419"/>
            <a:ext cx="7092000" cy="2387600"/>
          </a:xfrm>
        </p:spPr>
        <p:txBody>
          <a:bodyPr anchor="t" anchorCtr="0"/>
          <a:lstStyle>
            <a:lvl1pPr algn="l">
              <a:lnSpc>
                <a:spcPct val="8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0250" y="4672015"/>
            <a:ext cx="7092000" cy="466456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3000" b="1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Indsæt navn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21206" y="5103071"/>
            <a:ext cx="7101043" cy="540928"/>
          </a:xfrm>
        </p:spPr>
        <p:txBody>
          <a:bodyPr/>
          <a:lstStyle>
            <a:lvl1pPr marL="0" indent="0"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Seminar om international mobilitet i erhvervsuddanelselserne 20-21 november 2018</a:t>
            </a:r>
            <a:endParaRPr lang="da-DK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48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4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C4C768F-7D6C-4065-BB61-4DEACECF9FA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02800" y="2458800"/>
            <a:ext cx="3456000" cy="3456000"/>
          </a:xfrm>
        </p:spPr>
        <p:txBody>
          <a:bodyPr tIns="108000" anchor="t" anchorCtr="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rammen og klik bagefter på indsæt billede fra fil</a:t>
            </a:r>
          </a:p>
        </p:txBody>
      </p:sp>
      <p:pic>
        <p:nvPicPr>
          <p:cNvPr id="16" name="Logo">
            <a:extLst>
              <a:ext uri="{FF2B5EF4-FFF2-40B4-BE49-F238E27FC236}">
                <a16:creationId xmlns:a16="http://schemas.microsoft.com/office/drawing/2014/main" id="{4F73D171-9364-494F-B6E8-C39F9DE71D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09" y="462054"/>
            <a:ext cx="2275200" cy="108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90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125" y="1801286"/>
            <a:ext cx="8946727" cy="4353452"/>
          </a:xfrm>
        </p:spPr>
        <p:txBody>
          <a:bodyPr/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dirty="0" smtClean="0"/>
              <a:t>Bynavn, </a:t>
            </a:r>
            <a:r>
              <a:rPr lang="da-DK" noProof="0" dirty="0" err="1" smtClean="0"/>
              <a:t>xx.xx.xxxx</a:t>
            </a:r>
            <a:r>
              <a:rPr lang="da-DK" noProof="0" dirty="0" smtClean="0"/>
              <a:t> - Navn og efternavn -  Ændres via Indsæt&gt;Sidehoved &amp; Sidefod</a:t>
            </a:r>
            <a:endParaRPr lang="da-DK" noProof="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dirty="0" smtClean="0"/>
              <a:t>Præsentationstitel - Ændres via Indsæt&gt;Sidehoved &amp; Sidefod</a:t>
            </a:r>
            <a:endParaRPr lang="da-DK" noProof="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68928AE5-A156-4245-B132-27AD3A5D82E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32691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+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0">
            <a:extLst>
              <a:ext uri="{FF2B5EF4-FFF2-40B4-BE49-F238E27FC236}">
                <a16:creationId xmlns:a16="http://schemas.microsoft.com/office/drawing/2014/main" id="{82BD09A5-2EDE-41E6-8889-D8A1846917F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-1"/>
            <a:ext cx="12193200" cy="6498000"/>
          </a:xfrm>
        </p:spPr>
        <p:txBody>
          <a:bodyPr lIns="8424000" tIns="108000" rIns="108000" anchor="t" anchorCtr="0"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på rammen og indsæt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800" y="1816419"/>
            <a:ext cx="7092000" cy="2387600"/>
          </a:xfrm>
        </p:spPr>
        <p:txBody>
          <a:bodyPr anchor="t" anchorCtr="0"/>
          <a:lstStyle>
            <a:lvl1pPr algn="l">
              <a:lnSpc>
                <a:spcPct val="86000"/>
              </a:lnSpc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0250" y="4672015"/>
            <a:ext cx="7092000" cy="466456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3000" b="1"/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Indsæt navn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21206" y="5103071"/>
            <a:ext cx="7101043" cy="540928"/>
          </a:xfrm>
        </p:spPr>
        <p:txBody>
          <a:bodyPr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Seminar om international mobilitet i erhvervsuddanelselserne 20-21 november 2018</a:t>
            </a:r>
            <a:endParaRPr lang="da-DK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48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4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4344DEE5-5A31-4CAD-B422-0C833452702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2095500" y="3577516"/>
            <a:ext cx="1992312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900" b="1" dirty="0">
                <a:solidFill>
                  <a:srgbClr val="464646"/>
                </a:solidFill>
                <a:latin typeface="+mn-lt"/>
              </a:rPr>
              <a:t>Få skarpe billeder</a:t>
            </a:r>
            <a:br>
              <a:rPr lang="da-DK" sz="900" b="1" dirty="0">
                <a:solidFill>
                  <a:srgbClr val="464646"/>
                </a:solidFill>
                <a:latin typeface="+mn-lt"/>
              </a:rPr>
            </a:br>
            <a:r>
              <a:rPr lang="da-DK" sz="900" b="0" dirty="0">
                <a:solidFill>
                  <a:srgbClr val="464646"/>
                </a:solidFill>
                <a:latin typeface="+mn-lt"/>
              </a:rPr>
              <a:t>Vælg billede</a:t>
            </a:r>
            <a:r>
              <a:rPr lang="da-DK" sz="900" b="0" baseline="0" dirty="0">
                <a:solidFill>
                  <a:srgbClr val="464646"/>
                </a:solidFill>
                <a:latin typeface="+mn-lt"/>
              </a:rPr>
              <a:t> </a:t>
            </a:r>
            <a:r>
              <a:rPr lang="da-DK" sz="900" b="0" dirty="0">
                <a:solidFill>
                  <a:srgbClr val="464646"/>
                </a:solidFill>
                <a:latin typeface="+mn-lt"/>
              </a:rPr>
              <a:t>med minimum</a:t>
            </a:r>
          </a:p>
          <a:p>
            <a:pPr algn="r" eaLnBrk="1" hangingPunct="1">
              <a:defRPr/>
            </a:pPr>
            <a:r>
              <a:rPr lang="da-DK" sz="900" b="0" dirty="0">
                <a:solidFill>
                  <a:srgbClr val="464646"/>
                </a:solidFill>
                <a:latin typeface="+mn-lt"/>
              </a:rPr>
              <a:t>3000 x 1688 pixels</a:t>
            </a:r>
          </a:p>
          <a:p>
            <a:pPr algn="r" eaLnBrk="1" hangingPunct="1">
              <a:defRPr/>
            </a:pPr>
            <a:endParaRPr lang="da-DK" sz="900" b="1" dirty="0">
              <a:solidFill>
                <a:srgbClr val="464646"/>
              </a:solidFill>
              <a:latin typeface="+mn-lt"/>
            </a:endParaRPr>
          </a:p>
          <a:p>
            <a:pPr algn="r" eaLnBrk="1" hangingPunct="1">
              <a:defRPr/>
            </a:pPr>
            <a:r>
              <a:rPr lang="da-DK" sz="900" b="1" dirty="0">
                <a:solidFill>
                  <a:srgbClr val="464646"/>
                </a:solidFill>
                <a:latin typeface="+mn-lt"/>
              </a:rPr>
              <a:t>Indsæt</a:t>
            </a:r>
            <a:r>
              <a:rPr lang="da-DK" sz="900" b="1" baseline="0" dirty="0">
                <a:solidFill>
                  <a:srgbClr val="464646"/>
                </a:solidFill>
                <a:latin typeface="+mn-lt"/>
              </a:rPr>
              <a:t> et </a:t>
            </a:r>
            <a:r>
              <a:rPr lang="da-DK" sz="900" b="1" dirty="0">
                <a:solidFill>
                  <a:srgbClr val="464646"/>
                </a:solidFill>
                <a:latin typeface="+mn-lt"/>
              </a:rPr>
              <a:t>billede</a:t>
            </a:r>
          </a:p>
          <a:p>
            <a:pPr algn="r" eaLnBrk="1" hangingPunct="1">
              <a:defRPr/>
            </a:pPr>
            <a:r>
              <a:rPr lang="da-DK" sz="900" b="1" dirty="0">
                <a:solidFill>
                  <a:srgbClr val="464646"/>
                </a:solidFill>
                <a:latin typeface="+mn-lt"/>
              </a:rPr>
              <a:t>1. </a:t>
            </a:r>
            <a:r>
              <a:rPr lang="da-DK" sz="900" dirty="0">
                <a:solidFill>
                  <a:srgbClr val="464646"/>
                </a:solidFill>
                <a:latin typeface="+mn-lt"/>
              </a:rPr>
              <a:t>Klik på rammen og indsæt billede via fanen </a:t>
            </a:r>
            <a:r>
              <a:rPr lang="da-DK" sz="900" b="1" dirty="0">
                <a:solidFill>
                  <a:srgbClr val="464646"/>
                </a:solidFill>
                <a:latin typeface="+mn-lt"/>
              </a:rPr>
              <a:t>Indsæt</a:t>
            </a:r>
            <a:r>
              <a:rPr lang="da-DK" sz="900" dirty="0">
                <a:solidFill>
                  <a:srgbClr val="464646"/>
                </a:solidFill>
                <a:latin typeface="+mn-lt"/>
              </a:rPr>
              <a:t> &gt;</a:t>
            </a:r>
            <a:r>
              <a:rPr lang="da-DK" sz="900" b="1" dirty="0">
                <a:solidFill>
                  <a:srgbClr val="464646"/>
                </a:solidFill>
                <a:latin typeface="+mn-lt"/>
              </a:rPr>
              <a:t>Billeder</a:t>
            </a:r>
            <a:r>
              <a:rPr lang="da-DK" sz="900" dirty="0">
                <a:solidFill>
                  <a:srgbClr val="464646"/>
                </a:solidFill>
                <a:latin typeface="+mn-lt"/>
              </a:rPr>
              <a:t/>
            </a:r>
            <a:br>
              <a:rPr lang="da-DK" sz="900" dirty="0">
                <a:solidFill>
                  <a:srgbClr val="464646"/>
                </a:solidFill>
                <a:latin typeface="+mn-lt"/>
              </a:rPr>
            </a:br>
            <a:r>
              <a:rPr lang="da-DK" sz="900" b="1" dirty="0">
                <a:solidFill>
                  <a:srgbClr val="464646"/>
                </a:solidFill>
                <a:latin typeface="+mn-lt"/>
              </a:rPr>
              <a:t>2.</a:t>
            </a:r>
            <a:r>
              <a:rPr lang="da-DK" sz="900" b="1" baseline="0" dirty="0">
                <a:solidFill>
                  <a:srgbClr val="464646"/>
                </a:solidFill>
                <a:latin typeface="+mn-lt"/>
              </a:rPr>
              <a:t> </a:t>
            </a:r>
            <a:r>
              <a:rPr lang="da-DK" sz="900" dirty="0">
                <a:solidFill>
                  <a:srgbClr val="464646"/>
                </a:solidFill>
                <a:latin typeface="+mn-lt"/>
              </a:rPr>
              <a:t>Indsæt billede, højre klik på billedet og vælg </a:t>
            </a:r>
            <a:r>
              <a:rPr lang="da-DK" sz="900" b="1" dirty="0">
                <a:solidFill>
                  <a:srgbClr val="464646"/>
                </a:solidFill>
                <a:latin typeface="+mn-lt"/>
              </a:rPr>
              <a:t>”Send bagerst”</a:t>
            </a:r>
          </a:p>
        </p:txBody>
      </p:sp>
      <p:sp>
        <p:nvSpPr>
          <p:cNvPr id="16" name="Text Placeholder logo">
            <a:extLst>
              <a:ext uri="{FF2B5EF4-FFF2-40B4-BE49-F238E27FC236}">
                <a16:creationId xmlns:a16="http://schemas.microsoft.com/office/drawing/2014/main" id="{30280C3A-1DB2-4FCC-AEEC-45FF3B0F84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9109" y="463211"/>
            <a:ext cx="2275200" cy="1087200"/>
          </a:xfrm>
          <a:blipFill>
            <a:blip r:embed="rId2"/>
            <a:stretch>
              <a:fillRect/>
            </a:stretch>
          </a:blipFill>
        </p:spPr>
        <p:txBody>
          <a:bodyPr tIns="18000000"/>
          <a:lstStyle>
            <a:lvl1pPr marL="0" indent="0">
              <a:buNone/>
              <a:defRPr sz="100"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424962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+ stort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0">
            <a:extLst>
              <a:ext uri="{FF2B5EF4-FFF2-40B4-BE49-F238E27FC236}">
                <a16:creationId xmlns:a16="http://schemas.microsoft.com/office/drawing/2014/main" id="{82BD09A5-2EDE-41E6-8889-D8A1846917F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-1"/>
            <a:ext cx="12193200" cy="6498000"/>
          </a:xfrm>
          <a:solidFill>
            <a:schemeClr val="bg2"/>
          </a:solidFill>
        </p:spPr>
        <p:txBody>
          <a:bodyPr lIns="8424000" tIns="108000" rIns="108000" anchor="t" anchorCtr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på rammen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800" y="1816419"/>
            <a:ext cx="7092000" cy="2387600"/>
          </a:xfrm>
        </p:spPr>
        <p:txBody>
          <a:bodyPr anchor="t" anchorCtr="0"/>
          <a:lstStyle>
            <a:lvl1pPr algn="l">
              <a:lnSpc>
                <a:spcPct val="8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0250" y="4672015"/>
            <a:ext cx="7092000" cy="466456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3000" b="1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Indsæt navn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21206" y="5103071"/>
            <a:ext cx="7101043" cy="540928"/>
          </a:xfrm>
        </p:spPr>
        <p:txBody>
          <a:bodyPr/>
          <a:lstStyle>
            <a:lvl1pPr marL="0" indent="0"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Seminar om international mobilitet i erhvervsuddanelselserne 20-21 november 2018</a:t>
            </a:r>
            <a:endParaRPr lang="da-DK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48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4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4344DEE5-5A31-4CAD-B422-0C833452702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2095500" y="3577516"/>
            <a:ext cx="1992312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900" b="1" dirty="0">
                <a:solidFill>
                  <a:srgbClr val="464646"/>
                </a:solidFill>
                <a:latin typeface="+mn-lt"/>
              </a:rPr>
              <a:t>Få skarpe billeder</a:t>
            </a:r>
            <a:br>
              <a:rPr lang="da-DK" sz="900" b="1" dirty="0">
                <a:solidFill>
                  <a:srgbClr val="464646"/>
                </a:solidFill>
                <a:latin typeface="+mn-lt"/>
              </a:rPr>
            </a:br>
            <a:r>
              <a:rPr lang="da-DK" sz="900" b="0" dirty="0">
                <a:solidFill>
                  <a:srgbClr val="464646"/>
                </a:solidFill>
                <a:latin typeface="+mn-lt"/>
              </a:rPr>
              <a:t>Vælg billede</a:t>
            </a:r>
            <a:r>
              <a:rPr lang="da-DK" sz="900" b="0" baseline="0" dirty="0">
                <a:solidFill>
                  <a:srgbClr val="464646"/>
                </a:solidFill>
                <a:latin typeface="+mn-lt"/>
              </a:rPr>
              <a:t> </a:t>
            </a:r>
            <a:r>
              <a:rPr lang="da-DK" sz="900" b="0" dirty="0">
                <a:solidFill>
                  <a:srgbClr val="464646"/>
                </a:solidFill>
                <a:latin typeface="+mn-lt"/>
              </a:rPr>
              <a:t>med minimum</a:t>
            </a:r>
          </a:p>
          <a:p>
            <a:pPr algn="r" eaLnBrk="1" hangingPunct="1">
              <a:defRPr/>
            </a:pPr>
            <a:r>
              <a:rPr lang="da-DK" sz="900" b="0" dirty="0">
                <a:solidFill>
                  <a:srgbClr val="464646"/>
                </a:solidFill>
                <a:latin typeface="+mn-lt"/>
              </a:rPr>
              <a:t>3000 x 1688 pixels</a:t>
            </a:r>
          </a:p>
          <a:p>
            <a:pPr algn="r" eaLnBrk="1" hangingPunct="1">
              <a:defRPr/>
            </a:pPr>
            <a:endParaRPr lang="da-DK" sz="900" b="1" dirty="0">
              <a:solidFill>
                <a:srgbClr val="464646"/>
              </a:solidFill>
              <a:latin typeface="+mn-lt"/>
            </a:endParaRPr>
          </a:p>
          <a:p>
            <a:pPr algn="r" eaLnBrk="1" hangingPunct="1">
              <a:defRPr/>
            </a:pPr>
            <a:r>
              <a:rPr lang="da-DK" sz="900" b="1" dirty="0">
                <a:solidFill>
                  <a:srgbClr val="464646"/>
                </a:solidFill>
                <a:latin typeface="+mn-lt"/>
              </a:rPr>
              <a:t>Indsæt</a:t>
            </a:r>
            <a:r>
              <a:rPr lang="da-DK" sz="900" b="1" baseline="0" dirty="0">
                <a:solidFill>
                  <a:srgbClr val="464646"/>
                </a:solidFill>
                <a:latin typeface="+mn-lt"/>
              </a:rPr>
              <a:t> et </a:t>
            </a:r>
            <a:r>
              <a:rPr lang="da-DK" sz="900" b="1" dirty="0">
                <a:solidFill>
                  <a:srgbClr val="464646"/>
                </a:solidFill>
                <a:latin typeface="+mn-lt"/>
              </a:rPr>
              <a:t>billede</a:t>
            </a:r>
          </a:p>
          <a:p>
            <a:pPr algn="r" eaLnBrk="1" hangingPunct="1">
              <a:defRPr/>
            </a:pPr>
            <a:r>
              <a:rPr lang="da-DK" sz="900" b="1" dirty="0">
                <a:solidFill>
                  <a:srgbClr val="464646"/>
                </a:solidFill>
                <a:latin typeface="+mn-lt"/>
              </a:rPr>
              <a:t>1. </a:t>
            </a:r>
            <a:r>
              <a:rPr lang="da-DK" sz="900" dirty="0">
                <a:solidFill>
                  <a:srgbClr val="464646"/>
                </a:solidFill>
                <a:latin typeface="+mn-lt"/>
              </a:rPr>
              <a:t>Klik på rammen og indsæt billede via fanen </a:t>
            </a:r>
            <a:r>
              <a:rPr lang="da-DK" sz="900" b="1" dirty="0">
                <a:solidFill>
                  <a:srgbClr val="464646"/>
                </a:solidFill>
                <a:latin typeface="+mn-lt"/>
              </a:rPr>
              <a:t>Indsæt</a:t>
            </a:r>
            <a:r>
              <a:rPr lang="da-DK" sz="900" dirty="0">
                <a:solidFill>
                  <a:srgbClr val="464646"/>
                </a:solidFill>
                <a:latin typeface="+mn-lt"/>
              </a:rPr>
              <a:t> &gt;</a:t>
            </a:r>
            <a:r>
              <a:rPr lang="da-DK" sz="900" b="1" dirty="0">
                <a:solidFill>
                  <a:srgbClr val="464646"/>
                </a:solidFill>
                <a:latin typeface="+mn-lt"/>
              </a:rPr>
              <a:t>Billeder</a:t>
            </a:r>
            <a:r>
              <a:rPr lang="da-DK" sz="900" dirty="0">
                <a:solidFill>
                  <a:srgbClr val="464646"/>
                </a:solidFill>
                <a:latin typeface="+mn-lt"/>
              </a:rPr>
              <a:t/>
            </a:r>
            <a:br>
              <a:rPr lang="da-DK" sz="900" dirty="0">
                <a:solidFill>
                  <a:srgbClr val="464646"/>
                </a:solidFill>
                <a:latin typeface="+mn-lt"/>
              </a:rPr>
            </a:br>
            <a:r>
              <a:rPr lang="da-DK" sz="900" b="1" dirty="0">
                <a:solidFill>
                  <a:srgbClr val="464646"/>
                </a:solidFill>
                <a:latin typeface="+mn-lt"/>
              </a:rPr>
              <a:t>2.</a:t>
            </a:r>
            <a:r>
              <a:rPr lang="da-DK" sz="900" b="1" baseline="0" dirty="0">
                <a:solidFill>
                  <a:srgbClr val="464646"/>
                </a:solidFill>
                <a:latin typeface="+mn-lt"/>
              </a:rPr>
              <a:t> </a:t>
            </a:r>
            <a:r>
              <a:rPr lang="da-DK" sz="900" dirty="0">
                <a:solidFill>
                  <a:srgbClr val="464646"/>
                </a:solidFill>
                <a:latin typeface="+mn-lt"/>
              </a:rPr>
              <a:t>Indsæt billede, højre klik på billedet og vælg </a:t>
            </a:r>
            <a:r>
              <a:rPr lang="da-DK" sz="900" b="1" dirty="0">
                <a:solidFill>
                  <a:srgbClr val="464646"/>
                </a:solidFill>
                <a:latin typeface="+mn-lt"/>
              </a:rPr>
              <a:t>”Send bagerst”</a:t>
            </a:r>
          </a:p>
        </p:txBody>
      </p:sp>
      <p:sp>
        <p:nvSpPr>
          <p:cNvPr id="16" name="Text Placeholder logo">
            <a:extLst>
              <a:ext uri="{FF2B5EF4-FFF2-40B4-BE49-F238E27FC236}">
                <a16:creationId xmlns:a16="http://schemas.microsoft.com/office/drawing/2014/main" id="{FBC633CA-5434-4D83-AFF4-D30BFC06BB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9109" y="463211"/>
            <a:ext cx="2275200" cy="1087200"/>
          </a:xfrm>
          <a:blipFill>
            <a:blip r:embed="rId2"/>
            <a:stretch>
              <a:fillRect/>
            </a:stretch>
          </a:blipFill>
        </p:spPr>
        <p:txBody>
          <a:bodyPr tIns="18000000"/>
          <a:lstStyle>
            <a:lvl1pPr marL="0" indent="0">
              <a:buNone/>
              <a:defRPr sz="100"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134837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gsorden +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30249" y="1876425"/>
            <a:ext cx="7092000" cy="4038600"/>
          </a:xfrm>
        </p:spPr>
        <p:txBody>
          <a:bodyPr/>
          <a:lstStyle>
            <a:lvl1pPr marL="252000" indent="-252000">
              <a:spcBef>
                <a:spcPts val="2300"/>
              </a:spcBef>
              <a:buClrTx/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5"/>
            <a:r>
              <a:rPr lang="da-DK" dirty="0"/>
              <a:t>7</a:t>
            </a:r>
          </a:p>
          <a:p>
            <a:pPr lvl="5"/>
            <a:r>
              <a:rPr lang="da-DK" dirty="0"/>
              <a:t>8</a:t>
            </a:r>
          </a:p>
          <a:p>
            <a:pPr lvl="6"/>
            <a:r>
              <a:rPr lang="da-DK" dirty="0"/>
              <a:t>9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smtClean="0"/>
              <a:t>Seminar om international mobilitet i erhvervsuddanelselserne 20-21 november 2018</a:t>
            </a:r>
            <a:endParaRPr lang="da-DK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da-DK" dirty="0"/>
              <a:t>Side </a:t>
            </a:r>
            <a:fld id="{24C8C45C-947F-4981-8B3F-4F32E973C901}" type="slidenum">
              <a:rPr lang="da-DK" smtClean="0"/>
              <a:pPr algn="l"/>
              <a:t>‹nr.›</a:t>
            </a:fld>
            <a:endParaRPr lang="da-DK" dirty="0"/>
          </a:p>
        </p:txBody>
      </p:sp>
      <p:sp>
        <p:nvSpPr>
          <p:cNvPr id="11" name="Date Placeholder 10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013D3BE4-4D8C-4611-929A-FE37271902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02800" y="2458800"/>
            <a:ext cx="3456000" cy="3456000"/>
          </a:xfrm>
        </p:spPr>
        <p:txBody>
          <a:bodyPr tIns="108000" anchor="t" anchorCtr="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rammen og klik bagefter på indsæt billede fra fil</a:t>
            </a:r>
          </a:p>
        </p:txBody>
      </p:sp>
    </p:spTree>
    <p:extLst>
      <p:ext uri="{BB962C8B-B14F-4D97-AF65-F5344CB8AC3E}">
        <p14:creationId xmlns:p14="http://schemas.microsoft.com/office/powerpoint/2010/main" val="200648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0250" y="1805174"/>
            <a:ext cx="7092000" cy="4109625"/>
          </a:xfrm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indsæt tekst max 5 linjer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Seminar om international mobilitet i erhvervsuddanelselserne 20-21 november 2018</a:t>
            </a:r>
            <a:endParaRPr lang="da-DK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da-DK" dirty="0"/>
              <a:t>Side </a:t>
            </a:r>
            <a:fld id="{24C8C45C-947F-4981-8B3F-4F32E973C901}" type="slidenum">
              <a:rPr lang="da-DK" smtClean="0"/>
              <a:pPr algn="l"/>
              <a:t>‹nr.›</a:t>
            </a:fld>
            <a:endParaRPr lang="da-DK" dirty="0"/>
          </a:p>
        </p:txBody>
      </p:sp>
      <p:sp>
        <p:nvSpPr>
          <p:cNvPr id="13" name="Date Placeholder 1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E054143E-3676-42C2-8EEB-AAB676B8D54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02800" y="2458800"/>
            <a:ext cx="3456000" cy="3456000"/>
          </a:xfrm>
        </p:spPr>
        <p:txBody>
          <a:bodyPr tIns="108000" anchor="t" anchorCtr="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rammen og klik bagefter på indsæt billede fra fil</a:t>
            </a:r>
          </a:p>
        </p:txBody>
      </p:sp>
    </p:spTree>
    <p:extLst>
      <p:ext uri="{BB962C8B-B14F-4D97-AF65-F5344CB8AC3E}">
        <p14:creationId xmlns:p14="http://schemas.microsoft.com/office/powerpoint/2010/main" val="2568761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/figu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223CDF8-5301-4A36-BBE1-45AA7CF77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761178C2-A92E-438B-BE53-4F442A0449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0250" y="1876425"/>
            <a:ext cx="10728000" cy="40386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Seminar om international mobilitet i erhvervsuddanelselserne 20-21 november 2018</a:t>
            </a:r>
            <a:endParaRPr lang="da-DK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da-DK" dirty="0"/>
              <a:t>Side </a:t>
            </a:r>
            <a:fld id="{24C8C45C-947F-4981-8B3F-4F32E973C901}" type="slidenum">
              <a:rPr lang="da-DK" smtClean="0"/>
              <a:pPr algn="l"/>
              <a:t>‹nr.›</a:t>
            </a:fld>
            <a:endParaRPr lang="da-DK" dirty="0"/>
          </a:p>
        </p:txBody>
      </p:sp>
      <p:sp>
        <p:nvSpPr>
          <p:cNvPr id="10" name="Date Placeholder 9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54529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/figu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223CDF8-5301-4A36-BBE1-45AA7CF77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516468"/>
            <a:ext cx="10728960" cy="93489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761178C2-A92E-438B-BE53-4F442A0449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0250" y="2623682"/>
            <a:ext cx="10728000" cy="28574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Seminar om international mobilitet i erhvervsuddanelselserne 20-21 november 2018</a:t>
            </a:r>
            <a:endParaRPr lang="da-DK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da-DK" dirty="0"/>
              <a:t>Side </a:t>
            </a:r>
            <a:fld id="{24C8C45C-947F-4981-8B3F-4F32E973C901}" type="slidenum">
              <a:rPr lang="da-DK" smtClean="0"/>
              <a:pPr algn="l"/>
              <a:t>‹nr.›</a:t>
            </a:fld>
            <a:endParaRPr lang="da-DK" dirty="0"/>
          </a:p>
        </p:txBody>
      </p:sp>
      <p:sp>
        <p:nvSpPr>
          <p:cNvPr id="10" name="Date Placeholder 9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4BAD41B-C705-42A9-A488-9B93004125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0250" y="1882739"/>
            <a:ext cx="10728000" cy="309562"/>
          </a:xfrm>
        </p:spPr>
        <p:txBody>
          <a:bodyPr/>
          <a:lstStyle>
            <a:lvl1pPr marL="0" indent="0">
              <a:buNone/>
              <a:defRPr sz="1500" b="1">
                <a:solidFill>
                  <a:srgbClr val="8679B4"/>
                </a:solidFill>
              </a:defRPr>
            </a:lvl1pPr>
          </a:lstStyle>
          <a:p>
            <a:pPr lvl="0"/>
            <a:r>
              <a:rPr lang="da-DK" dirty="0"/>
              <a:t>Indsæt Figur nr.</a:t>
            </a:r>
          </a:p>
        </p:txBody>
      </p:sp>
      <p:sp>
        <p:nvSpPr>
          <p:cNvPr id="13" name="Pladsholder til tekst 2">
            <a:extLst>
              <a:ext uri="{FF2B5EF4-FFF2-40B4-BE49-F238E27FC236}">
                <a16:creationId xmlns:a16="http://schemas.microsoft.com/office/drawing/2014/main" id="{C20DF643-A5A4-4845-86BD-58B0059806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0250" y="2214117"/>
            <a:ext cx="10728000" cy="3095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Figurtitel</a:t>
            </a:r>
          </a:p>
        </p:txBody>
      </p:sp>
      <p:sp>
        <p:nvSpPr>
          <p:cNvPr id="14" name="Pladsholder til tekst 2">
            <a:extLst>
              <a:ext uri="{FF2B5EF4-FFF2-40B4-BE49-F238E27FC236}">
                <a16:creationId xmlns:a16="http://schemas.microsoft.com/office/drawing/2014/main" id="{DB84A5BE-F8B6-47DB-A6C1-CFF424C336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0250" y="5614636"/>
            <a:ext cx="10728000" cy="180000"/>
          </a:xfrm>
        </p:spPr>
        <p:txBody>
          <a:bodyPr/>
          <a:lstStyle>
            <a:lvl1pPr marL="0" indent="0">
              <a:buNone/>
              <a:defRPr sz="900" b="0">
                <a:solidFill>
                  <a:srgbClr val="595959"/>
                </a:solidFill>
              </a:defRPr>
            </a:lvl1pPr>
          </a:lstStyle>
          <a:p>
            <a:pPr lvl="0"/>
            <a:r>
              <a:rPr lang="da-DK" dirty="0"/>
              <a:t>Indsæt Anmærkning</a:t>
            </a:r>
          </a:p>
        </p:txBody>
      </p:sp>
      <p:sp>
        <p:nvSpPr>
          <p:cNvPr id="15" name="Pladsholder til tekst 2">
            <a:extLst>
              <a:ext uri="{FF2B5EF4-FFF2-40B4-BE49-F238E27FC236}">
                <a16:creationId xmlns:a16="http://schemas.microsoft.com/office/drawing/2014/main" id="{E6A6BDAB-14E3-4656-8084-05614876F7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0250" y="5810138"/>
            <a:ext cx="10728000" cy="180000"/>
          </a:xfrm>
        </p:spPr>
        <p:txBody>
          <a:bodyPr/>
          <a:lstStyle>
            <a:lvl1pPr marL="0" indent="0">
              <a:buNone/>
              <a:defRPr sz="900" b="0" i="1">
                <a:solidFill>
                  <a:srgbClr val="595959"/>
                </a:solidFill>
              </a:defRPr>
            </a:lvl1pPr>
          </a:lstStyle>
          <a:p>
            <a:pPr lvl="0"/>
            <a:r>
              <a:rPr lang="da-DK" dirty="0"/>
              <a:t>Indsæt Kilde</a:t>
            </a:r>
          </a:p>
        </p:txBody>
      </p:sp>
    </p:spTree>
    <p:extLst>
      <p:ext uri="{BB962C8B-B14F-4D97-AF65-F5344CB8AC3E}">
        <p14:creationId xmlns:p14="http://schemas.microsoft.com/office/powerpoint/2010/main" val="3122627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2x indhold/figu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223CDF8-5301-4A36-BBE1-45AA7CF77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516468"/>
            <a:ext cx="10728960" cy="93489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761178C2-A92E-438B-BE53-4F442A0449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0249" y="2623682"/>
            <a:ext cx="5256000" cy="28574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Seminar om international mobilitet i erhvervsuddanelselserne 20-21 november 2018</a:t>
            </a:r>
            <a:endParaRPr lang="da-DK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da-DK" dirty="0"/>
              <a:t>Side </a:t>
            </a:r>
            <a:fld id="{24C8C45C-947F-4981-8B3F-4F32E973C901}" type="slidenum">
              <a:rPr lang="da-DK" smtClean="0"/>
              <a:pPr algn="l"/>
              <a:t>‹nr.›</a:t>
            </a:fld>
            <a:endParaRPr lang="da-DK" dirty="0"/>
          </a:p>
        </p:txBody>
      </p:sp>
      <p:sp>
        <p:nvSpPr>
          <p:cNvPr id="10" name="Date Placeholder 9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4BAD41B-C705-42A9-A488-9B93004125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0249" y="1882739"/>
            <a:ext cx="5256000" cy="309562"/>
          </a:xfrm>
        </p:spPr>
        <p:txBody>
          <a:bodyPr/>
          <a:lstStyle>
            <a:lvl1pPr marL="0" indent="0">
              <a:buNone/>
              <a:defRPr sz="1500" b="1">
                <a:solidFill>
                  <a:srgbClr val="8679B4"/>
                </a:solidFill>
              </a:defRPr>
            </a:lvl1pPr>
          </a:lstStyle>
          <a:p>
            <a:pPr lvl="0"/>
            <a:r>
              <a:rPr lang="da-DK" dirty="0"/>
              <a:t>Indsæt Figur nr.</a:t>
            </a:r>
          </a:p>
        </p:txBody>
      </p:sp>
      <p:sp>
        <p:nvSpPr>
          <p:cNvPr id="13" name="Pladsholder til tekst 2">
            <a:extLst>
              <a:ext uri="{FF2B5EF4-FFF2-40B4-BE49-F238E27FC236}">
                <a16:creationId xmlns:a16="http://schemas.microsoft.com/office/drawing/2014/main" id="{C20DF643-A5A4-4845-86BD-58B0059806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0249" y="2214117"/>
            <a:ext cx="5256000" cy="3095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Figurtitel</a:t>
            </a:r>
          </a:p>
        </p:txBody>
      </p:sp>
      <p:sp>
        <p:nvSpPr>
          <p:cNvPr id="14" name="Pladsholder til tekst 2">
            <a:extLst>
              <a:ext uri="{FF2B5EF4-FFF2-40B4-BE49-F238E27FC236}">
                <a16:creationId xmlns:a16="http://schemas.microsoft.com/office/drawing/2014/main" id="{DB84A5BE-F8B6-47DB-A6C1-CFF424C336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0249" y="5614636"/>
            <a:ext cx="5256000" cy="180000"/>
          </a:xfrm>
        </p:spPr>
        <p:txBody>
          <a:bodyPr/>
          <a:lstStyle>
            <a:lvl1pPr marL="0" indent="0">
              <a:buNone/>
              <a:defRPr sz="900" b="0">
                <a:solidFill>
                  <a:srgbClr val="595959"/>
                </a:solidFill>
              </a:defRPr>
            </a:lvl1pPr>
          </a:lstStyle>
          <a:p>
            <a:pPr lvl="0"/>
            <a:r>
              <a:rPr lang="da-DK" dirty="0"/>
              <a:t>Indsæt Anmærkning</a:t>
            </a:r>
          </a:p>
        </p:txBody>
      </p:sp>
      <p:sp>
        <p:nvSpPr>
          <p:cNvPr id="15" name="Pladsholder til tekst 2">
            <a:extLst>
              <a:ext uri="{FF2B5EF4-FFF2-40B4-BE49-F238E27FC236}">
                <a16:creationId xmlns:a16="http://schemas.microsoft.com/office/drawing/2014/main" id="{E6A6BDAB-14E3-4656-8084-05614876F7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0249" y="5810138"/>
            <a:ext cx="5256000" cy="180000"/>
          </a:xfrm>
        </p:spPr>
        <p:txBody>
          <a:bodyPr/>
          <a:lstStyle>
            <a:lvl1pPr marL="0" indent="0">
              <a:buNone/>
              <a:defRPr sz="900" b="0" i="1">
                <a:solidFill>
                  <a:srgbClr val="595959"/>
                </a:solidFill>
              </a:defRPr>
            </a:lvl1pPr>
          </a:lstStyle>
          <a:p>
            <a:pPr lvl="0"/>
            <a:r>
              <a:rPr lang="da-DK" dirty="0"/>
              <a:t>Indsæt Kilde</a:t>
            </a:r>
          </a:p>
        </p:txBody>
      </p:sp>
      <p:sp>
        <p:nvSpPr>
          <p:cNvPr id="16" name="Pladsholder til indhold 8">
            <a:extLst>
              <a:ext uri="{FF2B5EF4-FFF2-40B4-BE49-F238E27FC236}">
                <a16:creationId xmlns:a16="http://schemas.microsoft.com/office/drawing/2014/main" id="{50E12EA7-B39A-4920-8A58-E42C6E7062E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04163" y="2623682"/>
            <a:ext cx="5256000" cy="28574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7" name="Pladsholder til tekst 2">
            <a:extLst>
              <a:ext uri="{FF2B5EF4-FFF2-40B4-BE49-F238E27FC236}">
                <a16:creationId xmlns:a16="http://schemas.microsoft.com/office/drawing/2014/main" id="{D1489DB9-F714-4AAD-8080-6375719D64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4163" y="1882739"/>
            <a:ext cx="5256000" cy="309562"/>
          </a:xfrm>
        </p:spPr>
        <p:txBody>
          <a:bodyPr/>
          <a:lstStyle>
            <a:lvl1pPr marL="0" indent="0">
              <a:buNone/>
              <a:defRPr sz="1500" b="1">
                <a:solidFill>
                  <a:srgbClr val="8679B4"/>
                </a:solidFill>
              </a:defRPr>
            </a:lvl1pPr>
          </a:lstStyle>
          <a:p>
            <a:pPr lvl="0"/>
            <a:r>
              <a:rPr lang="da-DK" dirty="0"/>
              <a:t>Indsæt Figur nr.</a:t>
            </a:r>
          </a:p>
        </p:txBody>
      </p:sp>
      <p:sp>
        <p:nvSpPr>
          <p:cNvPr id="18" name="Pladsholder til tekst 2">
            <a:extLst>
              <a:ext uri="{FF2B5EF4-FFF2-40B4-BE49-F238E27FC236}">
                <a16:creationId xmlns:a16="http://schemas.microsoft.com/office/drawing/2014/main" id="{6D439760-EC38-4650-8262-028B6020E5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04163" y="2214117"/>
            <a:ext cx="5256000" cy="3095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Figurtitel</a:t>
            </a:r>
          </a:p>
        </p:txBody>
      </p:sp>
      <p:sp>
        <p:nvSpPr>
          <p:cNvPr id="19" name="Pladsholder til tekst 2">
            <a:extLst>
              <a:ext uri="{FF2B5EF4-FFF2-40B4-BE49-F238E27FC236}">
                <a16:creationId xmlns:a16="http://schemas.microsoft.com/office/drawing/2014/main" id="{B1FF8D81-05B3-41C3-BFBC-8A650F66B7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04163" y="5614636"/>
            <a:ext cx="5256000" cy="180000"/>
          </a:xfrm>
        </p:spPr>
        <p:txBody>
          <a:bodyPr/>
          <a:lstStyle>
            <a:lvl1pPr marL="0" indent="0">
              <a:buNone/>
              <a:defRPr sz="900" b="0">
                <a:solidFill>
                  <a:srgbClr val="595959"/>
                </a:solidFill>
              </a:defRPr>
            </a:lvl1pPr>
          </a:lstStyle>
          <a:p>
            <a:pPr lvl="0"/>
            <a:r>
              <a:rPr lang="da-DK" dirty="0"/>
              <a:t>Indsæt Anmærkning</a:t>
            </a:r>
          </a:p>
        </p:txBody>
      </p:sp>
      <p:sp>
        <p:nvSpPr>
          <p:cNvPr id="20" name="Pladsholder til tekst 2">
            <a:extLst>
              <a:ext uri="{FF2B5EF4-FFF2-40B4-BE49-F238E27FC236}">
                <a16:creationId xmlns:a16="http://schemas.microsoft.com/office/drawing/2014/main" id="{07A8F67A-4B6D-4C87-AF5A-0A13510790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04163" y="5810138"/>
            <a:ext cx="5256000" cy="180000"/>
          </a:xfrm>
        </p:spPr>
        <p:txBody>
          <a:bodyPr/>
          <a:lstStyle>
            <a:lvl1pPr marL="0" indent="0">
              <a:buNone/>
              <a:defRPr sz="900" b="0" i="1">
                <a:solidFill>
                  <a:srgbClr val="595959"/>
                </a:solidFill>
              </a:defRPr>
            </a:lvl1pPr>
          </a:lstStyle>
          <a:p>
            <a:pPr lvl="0"/>
            <a:r>
              <a:rPr lang="da-DK" dirty="0"/>
              <a:t>Indsæt Kilde</a:t>
            </a:r>
          </a:p>
        </p:txBody>
      </p:sp>
    </p:spTree>
    <p:extLst>
      <p:ext uri="{BB962C8B-B14F-4D97-AF65-F5344CB8AC3E}">
        <p14:creationId xmlns:p14="http://schemas.microsoft.com/office/powerpoint/2010/main" val="2926998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1A203E52-E3F3-46AF-A724-77BA51EF153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2042381" y="688378"/>
            <a:ext cx="1922497" cy="1634566"/>
          </a:xfrm>
          <a:prstGeom prst="rect">
            <a:avLst/>
          </a:prstGeom>
        </p:spPr>
      </p:pic>
      <p:sp>
        <p:nvSpPr>
          <p:cNvPr id="11" name="Lilla boks"/>
          <p:cNvSpPr/>
          <p:nvPr/>
        </p:nvSpPr>
        <p:spPr>
          <a:xfrm>
            <a:off x="0" y="6498000"/>
            <a:ext cx="12192000" cy="36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516468"/>
            <a:ext cx="10728960" cy="9348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76508"/>
            <a:ext cx="7092000" cy="40392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3"/>
          </p:nvPr>
        </p:nvSpPr>
        <p:spPr>
          <a:xfrm>
            <a:off x="730250" y="6553403"/>
            <a:ext cx="5112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Seminar om international mobilitet i erhvervsuddanelselserne 20-21 november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3200" y="6553403"/>
            <a:ext cx="44474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GB" dirty="0"/>
              <a:t>Side </a:t>
            </a:r>
            <a:fld id="{24C8C45C-947F-4981-8B3F-4F32E973C901}" type="slidenum">
              <a:rPr lang="en-GB" smtClean="0"/>
              <a:pPr algn="l"/>
              <a:t>‹nr.›</a:t>
            </a:fld>
            <a:endParaRPr lang="en-GB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2"/>
          </p:nvPr>
        </p:nvSpPr>
        <p:spPr>
          <a:xfrm>
            <a:off x="0" y="694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0148154C-97BD-47C1-830C-073EA05E8B4C}"/>
              </a:ext>
            </a:extLst>
          </p:cNvPr>
          <p:cNvSpPr txBox="1"/>
          <p:nvPr/>
        </p:nvSpPr>
        <p:spPr>
          <a:xfrm>
            <a:off x="-2264305" y="-27973"/>
            <a:ext cx="2160000" cy="6309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900" b="1" noProof="1">
                <a:solidFill>
                  <a:srgbClr val="464646"/>
                </a:solidFill>
                <a:latin typeface="+mn-lt"/>
              </a:rPr>
              <a:t>Vælg layout</a:t>
            </a:r>
            <a:br>
              <a:rPr lang="en-GB" sz="900" b="1" noProof="1">
                <a:solidFill>
                  <a:srgbClr val="464646"/>
                </a:solidFill>
                <a:latin typeface="+mn-lt"/>
              </a:rPr>
            </a:br>
            <a:r>
              <a:rPr lang="en-GB" sz="900" b="1" noProof="1">
                <a:solidFill>
                  <a:srgbClr val="464646"/>
                </a:solidFill>
                <a:latin typeface="+mn-lt"/>
              </a:rPr>
              <a:t>1. </a:t>
            </a:r>
            <a:r>
              <a:rPr lang="en-GB" sz="900" noProof="1">
                <a:solidFill>
                  <a:srgbClr val="464646"/>
                </a:solidFill>
                <a:latin typeface="+mn-lt"/>
              </a:rPr>
              <a:t>Højre klik uden for dit slide 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900" b="1" noProof="1">
                <a:solidFill>
                  <a:srgbClr val="464646"/>
                </a:solidFill>
                <a:latin typeface="+mn-lt"/>
              </a:rPr>
              <a:t>2. </a:t>
            </a:r>
            <a:r>
              <a:rPr lang="en-GB" sz="900" noProof="1">
                <a:solidFill>
                  <a:srgbClr val="464646"/>
                </a:solidFill>
                <a:latin typeface="+mn-lt"/>
              </a:rPr>
              <a:t>Vælg et passende layout fra “drop ned” menuen</a:t>
            </a:r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5" r:id="rId2"/>
    <p:sldLayoutId id="2147483734" r:id="rId3"/>
    <p:sldLayoutId id="2147483735" r:id="rId4"/>
    <p:sldLayoutId id="2147483726" r:id="rId5"/>
    <p:sldLayoutId id="2147483722" r:id="rId6"/>
    <p:sldLayoutId id="2147483721" r:id="rId7"/>
    <p:sldLayoutId id="2147483736" r:id="rId8"/>
    <p:sldLayoutId id="2147483737" r:id="rId9"/>
    <p:sldLayoutId id="2147483728" r:id="rId10"/>
    <p:sldLayoutId id="2147483729" r:id="rId11"/>
    <p:sldLayoutId id="2147483727" r:id="rId12"/>
    <p:sldLayoutId id="2147483730" r:id="rId13"/>
    <p:sldLayoutId id="2147483731" r:id="rId14"/>
    <p:sldLayoutId id="2147483660" r:id="rId15"/>
    <p:sldLayoutId id="2147483732" r:id="rId16"/>
    <p:sldLayoutId id="2147483733" r:id="rId17"/>
    <p:sldLayoutId id="2147483654" r:id="rId18"/>
    <p:sldLayoutId id="2147483655" r:id="rId19"/>
    <p:sldLayoutId id="2147483738" r:id="rId20"/>
  </p:sldLayoutIdLst>
  <p:hf hdr="0" ftr="0" dt="0"/>
  <p:txStyles>
    <p:titleStyle>
      <a:lvl1pPr algn="l" defTabSz="914400" rtl="0" eaLnBrk="1" latinLnBrk="0" hangingPunct="1">
        <a:lnSpc>
          <a:spcPct val="94000"/>
        </a:lnSpc>
        <a:spcBef>
          <a:spcPct val="0"/>
        </a:spcBef>
        <a:buNone/>
        <a:defRPr sz="34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2000"/>
        </a:spcBef>
        <a:spcAft>
          <a:spcPts val="0"/>
        </a:spcAft>
        <a:buClrTx/>
        <a:buFont typeface="Campton Book" panose="00000500000000000000" pitchFamily="50" charset="0"/>
        <a:buChar char="-"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0"/>
        </a:spcBef>
        <a:buClrTx/>
        <a:buSzPct val="80000"/>
        <a:buFont typeface="Arial" panose="020B0604020202020204" pitchFamily="34" charset="0"/>
        <a:buChar char="○"/>
        <a:defRPr sz="2200" kern="1200">
          <a:solidFill>
            <a:schemeClr val="bg2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0"/>
        </a:spcBef>
        <a:buClrTx/>
        <a:buSzPct val="100000"/>
        <a:buFont typeface="Campton Book" panose="00000500000000000000" pitchFamily="2" charset="0"/>
        <a:buChar char="—"/>
        <a:defRPr sz="2200" kern="1200">
          <a:solidFill>
            <a:schemeClr val="bg2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0"/>
        </a:spcBef>
        <a:buClrTx/>
        <a:buFont typeface="Campton Book" panose="00000500000000000000" pitchFamily="2" charset="0"/>
        <a:buChar char="-"/>
        <a:defRPr sz="2200" kern="1200">
          <a:solidFill>
            <a:schemeClr val="bg2"/>
          </a:solidFill>
          <a:latin typeface="+mn-lt"/>
          <a:ea typeface="+mn-ea"/>
          <a:cs typeface="+mn-cs"/>
        </a:defRPr>
      </a:lvl5pPr>
      <a:lvl6pPr marL="1260000" indent="-252000" algn="l" defTabSz="914400" rtl="0" eaLnBrk="1" latinLnBrk="0" hangingPunct="1">
        <a:lnSpc>
          <a:spcPct val="100000"/>
        </a:lnSpc>
        <a:spcBef>
          <a:spcPts val="0"/>
        </a:spcBef>
        <a:buClrTx/>
        <a:buFont typeface="Campton Book" panose="00000500000000000000" pitchFamily="50" charset="0"/>
        <a:buChar char="-"/>
        <a:defRPr sz="2200" kern="1200">
          <a:solidFill>
            <a:schemeClr val="bg2"/>
          </a:solidFill>
          <a:latin typeface="+mn-lt"/>
          <a:ea typeface="+mn-ea"/>
          <a:cs typeface="+mn-cs"/>
        </a:defRPr>
      </a:lvl6pPr>
      <a:lvl7pPr marL="1260000" indent="-252000" algn="l" defTabSz="914400" rtl="0" eaLnBrk="1" latinLnBrk="0" hangingPunct="1">
        <a:lnSpc>
          <a:spcPct val="100000"/>
        </a:lnSpc>
        <a:spcBef>
          <a:spcPts val="0"/>
        </a:spcBef>
        <a:buClrTx/>
        <a:buFont typeface="Campton Book" panose="00000500000000000000" pitchFamily="50" charset="0"/>
        <a:buChar char="-"/>
        <a:defRPr sz="2200" kern="1200" baseline="0">
          <a:solidFill>
            <a:schemeClr val="bg2"/>
          </a:solidFill>
          <a:latin typeface="+mn-lt"/>
          <a:ea typeface="+mn-ea"/>
          <a:cs typeface="+mn-cs"/>
        </a:defRPr>
      </a:lvl7pPr>
      <a:lvl8pPr marL="1260000" indent="-252000" algn="l" defTabSz="914400" rtl="0" eaLnBrk="1" latinLnBrk="0" hangingPunct="1">
        <a:lnSpc>
          <a:spcPct val="100000"/>
        </a:lnSpc>
        <a:spcBef>
          <a:spcPts val="0"/>
        </a:spcBef>
        <a:buClrTx/>
        <a:buFont typeface="Campton Book" panose="00000500000000000000" pitchFamily="50" charset="0"/>
        <a:buChar char="-"/>
        <a:defRPr sz="2200" kern="1200">
          <a:solidFill>
            <a:schemeClr val="bg2"/>
          </a:solidFill>
          <a:latin typeface="+mn-lt"/>
          <a:ea typeface="+mn-ea"/>
          <a:cs typeface="+mn-cs"/>
        </a:defRPr>
      </a:lvl8pPr>
      <a:lvl9pPr marL="1260000" indent="-252000" algn="l" defTabSz="914400" rtl="0" eaLnBrk="1" latinLnBrk="0" hangingPunct="1">
        <a:lnSpc>
          <a:spcPct val="100000"/>
        </a:lnSpc>
        <a:spcBef>
          <a:spcPts val="0"/>
        </a:spcBef>
        <a:buClrTx/>
        <a:buFont typeface="Campton Book" panose="00000500000000000000" pitchFamily="50" charset="0"/>
        <a:buChar char="-"/>
        <a:defRPr sz="2200" kern="1200" baseline="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60" userDrawn="1">
          <p15:clr>
            <a:srgbClr val="F26B43"/>
          </p15:clr>
        </p15:guide>
        <p15:guide id="2" pos="7219" userDrawn="1">
          <p15:clr>
            <a:srgbClr val="F26B43"/>
          </p15:clr>
        </p15:guide>
        <p15:guide id="3" orient="horz" pos="325" userDrawn="1">
          <p15:clr>
            <a:srgbClr val="F26B43"/>
          </p15:clr>
        </p15:guide>
        <p15:guide id="5" orient="horz" pos="1182" userDrawn="1">
          <p15:clr>
            <a:srgbClr val="F26B43"/>
          </p15:clr>
        </p15:guide>
        <p15:guide id="6" orient="horz" pos="37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A2271B-AC0E-484C-83F1-839EFD540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799" y="1816419"/>
            <a:ext cx="11183833" cy="2387600"/>
          </a:xfrm>
        </p:spPr>
        <p:txBody>
          <a:bodyPr/>
          <a:lstStyle/>
          <a:p>
            <a:r>
              <a:rPr lang="da-DK" dirty="0" smtClean="0"/>
              <a:t>Nyt fra programkontoret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sz="3200" dirty="0" smtClean="0"/>
              <a:t>PIU-netværksmøde 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sz="3200" dirty="0" smtClean="0"/>
              <a:t>SOSU Østjylland 19/06 2019</a:t>
            </a:r>
            <a:endParaRPr lang="da-DK" sz="3200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9C0ED77-F1DD-4759-B32B-B357DA6985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sz="2000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200A695-DD2C-4641-BC2F-2A07FEE40B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C680DB7-0A29-4A33-B0F9-73DD4B449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6138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Erasmus+ ansøgningsrunden 2019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Samlet bevilling 6,2 </a:t>
            </a:r>
            <a:r>
              <a:rPr lang="da-DK" dirty="0" err="1" smtClean="0"/>
              <a:t>mio</a:t>
            </a:r>
            <a:r>
              <a:rPr lang="da-DK" dirty="0" smtClean="0"/>
              <a:t> euro (5 </a:t>
            </a:r>
            <a:r>
              <a:rPr lang="da-DK" dirty="0" err="1" smtClean="0"/>
              <a:t>mio</a:t>
            </a:r>
            <a:r>
              <a:rPr lang="da-DK" dirty="0" smtClean="0"/>
              <a:t> i 2018)</a:t>
            </a:r>
          </a:p>
          <a:p>
            <a:pPr marL="0" indent="0">
              <a:buNone/>
            </a:pPr>
            <a:r>
              <a:rPr lang="da-DK" dirty="0" smtClean="0"/>
              <a:t>33 tilskudsmodtagere (16 KA102 og 17 KA116)</a:t>
            </a:r>
          </a:p>
          <a:p>
            <a:pPr marL="0" indent="0">
              <a:buNone/>
            </a:pPr>
            <a:r>
              <a:rPr lang="da-DK" dirty="0" smtClean="0"/>
              <a:t>27 erhvervsskoler, 5 produktionsskoler/FGU, en kommune</a:t>
            </a: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68928AE5-A156-4245-B132-27AD3A5D82E6}" type="slidenum">
              <a:rPr lang="da-DK" smtClean="0"/>
              <a:pPr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2886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 smtClean="0"/>
              <a:t>Foreløbige ideer/forslag til nyt</a:t>
            </a:r>
            <a:r>
              <a:rPr lang="da-DK" dirty="0" smtClean="0"/>
              <a:t> Erasmus+ program 2021-2027 </a:t>
            </a:r>
            <a:br>
              <a:rPr lang="da-DK" dirty="0" smtClean="0"/>
            </a:br>
            <a:endParaRPr lang="da-DK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Væsentlig forøget budgetramme</a:t>
            </a:r>
          </a:p>
          <a:p>
            <a:r>
              <a:rPr lang="da-DK" dirty="0" smtClean="0"/>
              <a:t>En international dimension i VET (mobilitet uden for Europa)</a:t>
            </a:r>
          </a:p>
          <a:p>
            <a:r>
              <a:rPr lang="da-DK" dirty="0" smtClean="0"/>
              <a:t>Mere simpel ansøgningsprocedure for nye/små ansøgere</a:t>
            </a:r>
          </a:p>
          <a:p>
            <a:r>
              <a:rPr lang="da-DK" dirty="0" smtClean="0"/>
              <a:t>Udvidet adgang til forberedende besøg</a:t>
            </a:r>
          </a:p>
          <a:p>
            <a:r>
              <a:rPr lang="da-DK" dirty="0" smtClean="0"/>
              <a:t>Tilskud til kurser for </a:t>
            </a:r>
            <a:r>
              <a:rPr lang="da-DK" dirty="0" err="1" smtClean="0"/>
              <a:t>staff</a:t>
            </a:r>
            <a:r>
              <a:rPr lang="da-DK" dirty="0" smtClean="0"/>
              <a:t> i Erasmus+ VET</a:t>
            </a:r>
          </a:p>
          <a:p>
            <a:r>
              <a:rPr lang="da-DK" dirty="0" smtClean="0"/>
              <a:t>Tilskud til deltagelse i </a:t>
            </a:r>
            <a:r>
              <a:rPr lang="da-DK" dirty="0" err="1" smtClean="0"/>
              <a:t>skills</a:t>
            </a:r>
            <a:r>
              <a:rPr lang="da-DK" dirty="0" smtClean="0"/>
              <a:t> konkurrencer med international dimension for elever og </a:t>
            </a:r>
            <a:r>
              <a:rPr lang="da-DK" dirty="0" err="1" smtClean="0"/>
              <a:t>accompanying</a:t>
            </a:r>
            <a:r>
              <a:rPr lang="da-DK" dirty="0" smtClean="0"/>
              <a:t> </a:t>
            </a:r>
            <a:r>
              <a:rPr lang="da-DK" dirty="0" err="1" smtClean="0"/>
              <a:t>staff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68928AE5-A156-4245-B132-27AD3A5D82E6}" type="slidenum">
              <a:rPr lang="da-DK" smtClean="0"/>
              <a:pPr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65428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PIU elever 2011-2017</a:t>
            </a:r>
            <a:endParaRPr lang="da-DK" dirty="0"/>
          </a:p>
        </p:txBody>
      </p:sp>
      <p:graphicFrame>
        <p:nvGraphicFramePr>
          <p:cNvPr id="10" name="Pladsholder til indhold 9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730251" y="1451358"/>
          <a:ext cx="9849357" cy="4463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da-DK" smtClean="0"/>
              <a:t>Side </a:t>
            </a:r>
            <a:fld id="{24C8C45C-947F-4981-8B3F-4F32E973C901}" type="slidenum">
              <a:rPr lang="da-DK" smtClean="0"/>
              <a:pPr algn="l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09807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PIU-elever 2017</a:t>
            </a:r>
            <a:br>
              <a:rPr lang="da-DK" dirty="0" smtClean="0"/>
            </a:br>
            <a:r>
              <a:rPr lang="da-DK" dirty="0" smtClean="0"/>
              <a:t>- fordelt </a:t>
            </a:r>
            <a:r>
              <a:rPr lang="da-DK" dirty="0"/>
              <a:t>på uddannelsesområder </a:t>
            </a:r>
          </a:p>
        </p:txBody>
      </p:sp>
      <p:graphicFrame>
        <p:nvGraphicFramePr>
          <p:cNvPr id="8" name="Pladsholder til indhold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4527368"/>
              </p:ext>
            </p:extLst>
          </p:nvPr>
        </p:nvGraphicFramePr>
        <p:xfrm>
          <a:off x="652967" y="1590614"/>
          <a:ext cx="10728325" cy="4540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da-DK" smtClean="0"/>
              <a:t>Side </a:t>
            </a:r>
            <a:fld id="{24C8C45C-947F-4981-8B3F-4F32E973C901}" type="slidenum">
              <a:rPr lang="da-DK" smtClean="0"/>
              <a:pPr algn="l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5523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PIU-elever 2017 </a:t>
            </a:r>
            <a:br>
              <a:rPr lang="da-DK" dirty="0" smtClean="0"/>
            </a:br>
            <a:r>
              <a:rPr lang="da-DK" dirty="0" smtClean="0"/>
              <a:t>- fordelt på top 20 lande</a:t>
            </a:r>
            <a:endParaRPr lang="da-DK" dirty="0"/>
          </a:p>
        </p:txBody>
      </p:sp>
      <p:graphicFrame>
        <p:nvGraphicFramePr>
          <p:cNvPr id="8" name="Pladsholder til indhold 7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730250" y="1600199"/>
          <a:ext cx="10728325" cy="431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da-DK" smtClean="0"/>
              <a:t>Side </a:t>
            </a:r>
            <a:fld id="{24C8C45C-947F-4981-8B3F-4F32E973C901}" type="slidenum">
              <a:rPr lang="da-DK" smtClean="0"/>
              <a:pPr algn="l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12422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PIU-elever 2017</a:t>
            </a:r>
            <a:br>
              <a:rPr lang="da-DK" dirty="0" smtClean="0"/>
            </a:br>
            <a:r>
              <a:rPr lang="da-DK" dirty="0" smtClean="0"/>
              <a:t>- Fordelt på varighed af ophold</a:t>
            </a:r>
            <a:endParaRPr lang="da-DK" dirty="0"/>
          </a:p>
        </p:txBody>
      </p:sp>
      <p:graphicFrame>
        <p:nvGraphicFramePr>
          <p:cNvPr id="9" name="Pladsholder til indhold 8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5046133" y="1763889"/>
          <a:ext cx="6717242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da-DK" smtClean="0"/>
              <a:t>Side </a:t>
            </a:r>
            <a:fld id="{24C8C45C-947F-4981-8B3F-4F32E973C901}" type="slidenum">
              <a:rPr lang="da-DK" smtClean="0"/>
              <a:pPr algn="l"/>
              <a:t>5</a:t>
            </a:fld>
            <a:endParaRPr lang="da-DK" dirty="0"/>
          </a:p>
        </p:txBody>
      </p:sp>
      <p:graphicFrame>
        <p:nvGraphicFramePr>
          <p:cNvPr id="18" name="Diagram 17"/>
          <p:cNvGraphicFramePr/>
          <p:nvPr>
            <p:extLst/>
          </p:nvPr>
        </p:nvGraphicFramePr>
        <p:xfrm>
          <a:off x="259644" y="2002536"/>
          <a:ext cx="4321499" cy="3799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961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Elevophold i Erasmus+ fordelt på uddannelser</a:t>
            </a:r>
            <a:br>
              <a:rPr lang="da-DK" dirty="0" smtClean="0"/>
            </a:br>
            <a:r>
              <a:rPr lang="da-DK" dirty="0" smtClean="0"/>
              <a:t>top 20  - projektårgang 2015 og 2016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68928AE5-A156-4245-B132-27AD3A5D82E6}" type="slidenum">
              <a:rPr lang="da-DK" smtClean="0"/>
              <a:pPr/>
              <a:t>6</a:t>
            </a:fld>
            <a:endParaRPr lang="da-DK" dirty="0"/>
          </a:p>
        </p:txBody>
      </p:sp>
      <p:graphicFrame>
        <p:nvGraphicFramePr>
          <p:cNvPr id="7" name="Pladsholder til ind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354783"/>
              </p:ext>
            </p:extLst>
          </p:nvPr>
        </p:nvGraphicFramePr>
        <p:xfrm>
          <a:off x="1183338" y="1875155"/>
          <a:ext cx="8507508" cy="4198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20064">
                  <a:extLst>
                    <a:ext uri="{9D8B030D-6E8A-4147-A177-3AD203B41FA5}">
                      <a16:colId xmlns:a16="http://schemas.microsoft.com/office/drawing/2014/main" val="3986291677"/>
                    </a:ext>
                  </a:extLst>
                </a:gridCol>
                <a:gridCol w="1393722">
                  <a:extLst>
                    <a:ext uri="{9D8B030D-6E8A-4147-A177-3AD203B41FA5}">
                      <a16:colId xmlns:a16="http://schemas.microsoft.com/office/drawing/2014/main" val="1980179427"/>
                    </a:ext>
                  </a:extLst>
                </a:gridCol>
                <a:gridCol w="1393722">
                  <a:extLst>
                    <a:ext uri="{9D8B030D-6E8A-4147-A177-3AD203B41FA5}">
                      <a16:colId xmlns:a16="http://schemas.microsoft.com/office/drawing/2014/main" val="266809055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u="none" strike="noStrike" dirty="0">
                          <a:effectLst/>
                        </a:rPr>
                        <a:t>Uddannelse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u="none" strike="noStrike" dirty="0">
                          <a:effectLst/>
                        </a:rPr>
                        <a:t>2016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u="none" strike="noStrike" dirty="0">
                          <a:effectLst/>
                        </a:rPr>
                        <a:t>2015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624674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 dirty="0">
                          <a:effectLst/>
                        </a:rPr>
                        <a:t>HHX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 dirty="0">
                          <a:effectLst/>
                        </a:rPr>
                        <a:t>348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318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543848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SOSU + PAU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235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141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809641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GF1 - Fødevarer, jordbrug og oplevelser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151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29364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Produktionsskoleuddannelse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99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131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08484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Handelsuddannelsen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93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65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082092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Kontoruddannelsen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81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77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496762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Dyrepasser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79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97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737164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Detailhandel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74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53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249883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GF1 - Kontor, handel og forretningsservice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72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15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594333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Gastronom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68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405987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Data- og kommunikationsuddannelsen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58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39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12327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HTX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58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194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4035029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Træfagenes byggeuddannelse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58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14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607064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GF1 - Teknologi, byggeri og transport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47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29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4923154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Personvognsmekaniker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32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18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58026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Elektriker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31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405170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Snedker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31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714259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EUD 10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25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26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46619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Beklædningshåndværker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10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487340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Frontline pc-supporter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23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u="none" strike="noStrike">
                          <a:effectLst/>
                        </a:rPr>
                        <a:t>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916407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 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 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 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554674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u="none" strike="noStrike" dirty="0">
                          <a:effectLst/>
                        </a:rPr>
                        <a:t>I alt for projektårgangen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u="none" strike="noStrike" dirty="0">
                          <a:effectLst/>
                        </a:rPr>
                        <a:t>2021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u="none" strike="noStrike" dirty="0">
                          <a:effectLst/>
                        </a:rPr>
                        <a:t>1602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80395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709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Elevmobilitet - </a:t>
            </a:r>
            <a:r>
              <a:rPr lang="da-DK" dirty="0"/>
              <a:t>2015-2017 projekter</a:t>
            </a:r>
            <a:br>
              <a:rPr lang="da-DK" dirty="0"/>
            </a:br>
            <a:r>
              <a:rPr lang="da-DK" dirty="0"/>
              <a:t>top 10 lande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da-DK" smtClean="0"/>
              <a:t>Side </a:t>
            </a:r>
            <a:fld id="{24C8C45C-947F-4981-8B3F-4F32E973C901}" type="slidenum">
              <a:rPr lang="da-DK" smtClean="0"/>
              <a:pPr algn="l"/>
              <a:t>7</a:t>
            </a:fld>
            <a:endParaRPr lang="da-DK" dirty="0"/>
          </a:p>
        </p:txBody>
      </p:sp>
      <p:graphicFrame>
        <p:nvGraphicFramePr>
          <p:cNvPr id="8" name="Diagram 7" descr="&lt;?xml version=&quot;1.0&quot; encoding=&quot;utf-16&quot;?&gt;&#10;&lt;ChartInfo xmlns:xsi=&quot;http://www.w3.org/2001/XMLSchema-instance&quot; xmlns:xsd=&quot;http://www.w3.org/2001/XMLSchema&quot;&gt;&#10;  &lt;SubtitleFontSize&gt;5&lt;/SubtitleFontSize&gt;&#10;  &lt;FunctionHistory&gt;&#10;    &lt;Item&gt;&#10;      &lt;Key&gt;&#10;        &lt;int&gt;0&lt;/int&gt;&#10;      &lt;/Key&gt;&#10;      &lt;Value&gt;&#10;        &lt;Cmd case=&quot;chart_title_pos&quot; val=&quot;chart,left&quot; IsRe=&quot;1&quot; /&gt;&#10;      &lt;/Value&gt;&#10;    &lt;/Item&gt;&#10;    &lt;Item&gt;&#10;      &lt;Key&gt;&#10;        &lt;int&gt;1&lt;/int&gt;&#10;      &lt;/Key&gt;&#10;      &lt;Value&gt;&#10;        &lt;Cmd case=&quot;legend_pos&quot; val=&quot;bottom,chart,left&quot; IsRe=&quot;1&quot; /&gt;&#10;      &lt;/Value&gt;&#10;    &lt;/Item&gt;&#10;    &lt;Item&gt;&#10;      &lt;Key&gt;&#10;        &lt;int&gt;99&lt;/int&gt;&#10;      &lt;/Key&gt;&#10;      &lt;Value&gt;&#10;        &lt;Cmd case=&quot;axis_y_title&quot; title=&quot;Y-akse titel&quot; font=&quot;Arial&quot; font-size=&quot;7&quot; margin=&quot;0.2&quot; alignFromLeft=&quot;excel;-0.5,word;-0.5,powerPoint;-0.5&quot; alignFromRight=&quot;excel;-0.5,word;-0.5,powerPoint;-0.5&quot; IsRe=&quot;1&quot; /&gt;&#10;      &lt;/Value&gt;&#10;    &lt;/Item&gt;&#10;    &lt;Item&gt;&#10;      &lt;Key&gt;&#10;        &lt;int&gt;-1&lt;/int&gt;&#10;      &lt;/Key&gt;&#10;      &lt;Value&gt;&#10;        &lt;Cmd case=&quot;copy_fill&quot; input=&quot;@templ&quot; hc-path=&quot;C:\ProgramData\OfficeExtensions\Content\CorporateCharts\Søjle Stablet PP&quot; IsRe=&quot;1&quot; /&gt;&#10;      &lt;/Value&gt;&#10;    &lt;/Item&gt;&#10;  &lt;/FunctionHistory&gt;&#10;  &lt;TypeSet&gt;true&lt;/TypeSet&gt;&#10;  &lt;ChartType&gt;51&lt;/ChartType&gt;&#10;  &lt;UsedPath&gt;C:\ProgramData\OfficeExtensions\Content\CorporateCharts\Søjle&lt;/UsedPath&gt;&#10;&lt;/ChartInfo&gt;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9627826"/>
              </p:ext>
            </p:extLst>
          </p:nvPr>
        </p:nvGraphicFramePr>
        <p:xfrm>
          <a:off x="730250" y="1661745"/>
          <a:ext cx="9125928" cy="4597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545" y="144464"/>
            <a:ext cx="2428420" cy="69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23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Elevmobilitet –</a:t>
            </a:r>
            <a:r>
              <a:rPr lang="da-DK" dirty="0"/>
              <a:t>2016-18 projekter</a:t>
            </a:r>
            <a:br>
              <a:rPr lang="da-DK" dirty="0"/>
            </a:br>
            <a:r>
              <a:rPr lang="da-DK" dirty="0"/>
              <a:t>top 10 lande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Præsentationstitel - Ændres via Indsæt&gt;Sidehoved &amp; Sidefod</a:t>
            </a:r>
            <a:endParaRPr lang="da-DK" noProof="0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68928AE5-A156-4245-B132-27AD3A5D82E6}" type="slidenum">
              <a:rPr lang="da-DK" smtClean="0"/>
              <a:pPr/>
              <a:t>8</a:t>
            </a:fld>
            <a:endParaRPr lang="da-DK" dirty="0"/>
          </a:p>
        </p:txBody>
      </p:sp>
      <p:graphicFrame>
        <p:nvGraphicFramePr>
          <p:cNvPr id="6" name="Pladsholder til indhold 5"/>
          <p:cNvGraphicFramePr>
            <a:graphicFrameLocks noGrp="1"/>
          </p:cNvGraphicFramePr>
          <p:nvPr>
            <p:ph idx="1"/>
            <p:extLst/>
          </p:nvPr>
        </p:nvGraphicFramePr>
        <p:xfrm>
          <a:off x="862013" y="1801813"/>
          <a:ext cx="8947150" cy="435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545" y="144464"/>
            <a:ext cx="2428420" cy="69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03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Datoer i efteråret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Seminar om international mobilitet i erhvervsuddannelserne i Vejle 20-21 november</a:t>
            </a:r>
          </a:p>
          <a:p>
            <a:pPr marL="0" indent="0">
              <a:buNone/>
            </a:pPr>
            <a:r>
              <a:rPr lang="da-DK" dirty="0" smtClean="0"/>
              <a:t>Erasmus+ konference om mobilitet (tværsektoriel), herunder præmieoverrækkelse i PIU konkurrence i DGI-byen i København 31. oktober (eller 8. november)</a:t>
            </a:r>
          </a:p>
          <a:p>
            <a:pPr marL="0" indent="0">
              <a:buNone/>
            </a:pPr>
            <a:r>
              <a:rPr lang="da-DK" dirty="0" smtClean="0"/>
              <a:t>Startmøde Erasmus+ mobilitet – sidst i august eller start af september</a:t>
            </a:r>
          </a:p>
          <a:p>
            <a:pPr marL="0" indent="0">
              <a:buNone/>
            </a:pPr>
            <a:r>
              <a:rPr lang="da-DK" dirty="0" smtClean="0"/>
              <a:t>Bestilling af nye PIU pjecer – august 2019 </a:t>
            </a:r>
          </a:p>
          <a:p>
            <a:pPr marL="0" indent="0">
              <a:buNone/>
            </a:pPr>
            <a:endParaRPr lang="da-DK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68928AE5-A156-4245-B132-27AD3A5D82E6}" type="slidenum">
              <a:rPr lang="da-DK" smtClean="0"/>
              <a:pPr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98055882"/>
      </p:ext>
    </p:extLst>
  </p:cSld>
  <p:clrMapOvr>
    <a:masterClrMapping/>
  </p:clrMapOvr>
</p:sld>
</file>

<file path=ppt/theme/theme1.xml><?xml version="1.0" encoding="utf-8"?>
<a:theme xmlns:a="http://schemas.openxmlformats.org/drawingml/2006/main" name="SFU DK PowerPoint skabelon">
  <a:themeElements>
    <a:clrScheme name="UFM PP">
      <a:dk1>
        <a:srgbClr val="000000"/>
      </a:dk1>
      <a:lt1>
        <a:sysClr val="window" lastClr="FFFFFF"/>
      </a:lt1>
      <a:dk2>
        <a:srgbClr val="E6821E"/>
      </a:dk2>
      <a:lt2>
        <a:srgbClr val="46328C"/>
      </a:lt2>
      <a:accent1>
        <a:srgbClr val="BF1C80"/>
      </a:accent1>
      <a:accent2>
        <a:srgbClr val="5AB4E6"/>
      </a:accent2>
      <a:accent3>
        <a:srgbClr val="19528F"/>
      </a:accent3>
      <a:accent4>
        <a:srgbClr val="888888"/>
      </a:accent4>
      <a:accent5>
        <a:srgbClr val="9C88BB"/>
      </a:accent5>
      <a:accent6>
        <a:srgbClr val="72BB81"/>
      </a:accent6>
      <a:hlink>
        <a:srgbClr val="646464"/>
      </a:hlink>
      <a:folHlink>
        <a:srgbClr val="888888"/>
      </a:folHlink>
    </a:clrScheme>
    <a:fontScheme name="UFM">
      <a:majorFont>
        <a:latin typeface="Campton Book"/>
        <a:ea typeface=""/>
        <a:cs typeface=""/>
      </a:majorFont>
      <a:minorFont>
        <a:latin typeface="Campton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FU DK PowerPoint skabelon.potx" id="{B6398B37-C5E3-4E10-9F99-937734AF5C97}" vid="{F608CFE9-B126-4095-BE86-DCB51C4A1284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lliance+">
    <a:dk1>
      <a:sysClr val="windowText" lastClr="000000"/>
    </a:dk1>
    <a:lt1>
      <a:sysClr val="window" lastClr="FFFFFF"/>
    </a:lt1>
    <a:dk2>
      <a:srgbClr val="575756"/>
    </a:dk2>
    <a:lt2>
      <a:srgbClr val="E0CEB8"/>
    </a:lt2>
    <a:accent1>
      <a:srgbClr val="38A8E0"/>
    </a:accent1>
    <a:accent2>
      <a:srgbClr val="006E91"/>
    </a:accent2>
    <a:accent3>
      <a:srgbClr val="B2B2B2"/>
    </a:accent3>
    <a:accent4>
      <a:srgbClr val="C8D300"/>
    </a:accent4>
    <a:accent5>
      <a:srgbClr val="4E801F"/>
    </a:accent5>
    <a:accent6>
      <a:srgbClr val="EF7C2F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SFU DK PowerPoint skabelon</Template>
  <TotalTime>0</TotalTime>
  <Words>304</Words>
  <Application>Microsoft Office PowerPoint</Application>
  <PresentationFormat>Widescreen</PresentationFormat>
  <Paragraphs>109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5" baseType="lpstr">
      <vt:lpstr>Campton Book</vt:lpstr>
      <vt:lpstr>Calibri</vt:lpstr>
      <vt:lpstr>Arial</vt:lpstr>
      <vt:lpstr>SFU DK PowerPoint skabelon</vt:lpstr>
      <vt:lpstr>Nyt fra programkontoret  PIU-netværksmøde  SOSU Østjylland 19/06 2019</vt:lpstr>
      <vt:lpstr>PIU elever 2011-2017</vt:lpstr>
      <vt:lpstr>PIU-elever 2017 - fordelt på uddannelsesområder </vt:lpstr>
      <vt:lpstr>PIU-elever 2017  - fordelt på top 20 lande</vt:lpstr>
      <vt:lpstr>PIU-elever 2017 - Fordelt på varighed af ophold</vt:lpstr>
      <vt:lpstr>Elevophold i Erasmus+ fordelt på uddannelser top 20  - projektårgang 2015 og 2016</vt:lpstr>
      <vt:lpstr>Elevmobilitet - 2015-2017 projekter top 10 lande</vt:lpstr>
      <vt:lpstr>Elevmobilitet –2016-18 projekter top 10 lande</vt:lpstr>
      <vt:lpstr>Datoer i efteråret</vt:lpstr>
      <vt:lpstr>Erasmus+ ansøgningsrunden 2019</vt:lpstr>
      <vt:lpstr>Foreløbige ideer/forslag til nyt Erasmus+ program 2021-2027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2018-01-11T12:07:10Z</dcterms:created>
  <dcterms:modified xsi:type="dcterms:W3CDTF">2019-06-19T05:08:07Z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